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1"/>
  </p:notesMasterIdLst>
  <p:sldIdLst>
    <p:sldId id="256" r:id="rId2"/>
    <p:sldId id="341" r:id="rId3"/>
    <p:sldId id="343" r:id="rId4"/>
    <p:sldId id="344" r:id="rId5"/>
    <p:sldId id="345" r:id="rId6"/>
    <p:sldId id="346" r:id="rId7"/>
    <p:sldId id="347" r:id="rId8"/>
    <p:sldId id="342" r:id="rId9"/>
    <p:sldId id="257" r:id="rId10"/>
    <p:sldId id="258" r:id="rId11"/>
    <p:sldId id="260" r:id="rId12"/>
    <p:sldId id="259" r:id="rId13"/>
    <p:sldId id="261" r:id="rId14"/>
    <p:sldId id="315" r:id="rId15"/>
    <p:sldId id="262" r:id="rId16"/>
    <p:sldId id="263" r:id="rId17"/>
    <p:sldId id="264" r:id="rId18"/>
    <p:sldId id="265" r:id="rId19"/>
    <p:sldId id="266" r:id="rId20"/>
    <p:sldId id="267" r:id="rId21"/>
    <p:sldId id="289" r:id="rId22"/>
    <p:sldId id="317" r:id="rId23"/>
    <p:sldId id="331" r:id="rId24"/>
    <p:sldId id="324" r:id="rId25"/>
    <p:sldId id="335" r:id="rId26"/>
    <p:sldId id="323" r:id="rId27"/>
    <p:sldId id="336" r:id="rId28"/>
    <p:sldId id="337" r:id="rId29"/>
    <p:sldId id="334" r:id="rId30"/>
    <p:sldId id="325" r:id="rId31"/>
    <p:sldId id="332" r:id="rId32"/>
    <p:sldId id="333" r:id="rId33"/>
    <p:sldId id="326" r:id="rId34"/>
    <p:sldId id="348" r:id="rId35"/>
    <p:sldId id="330" r:id="rId36"/>
    <p:sldId id="340" r:id="rId37"/>
    <p:sldId id="328" r:id="rId38"/>
    <p:sldId id="329" r:id="rId39"/>
    <p:sldId id="316" r:id="rId40"/>
    <p:sldId id="338" r:id="rId41"/>
    <p:sldId id="339" r:id="rId42"/>
    <p:sldId id="268" r:id="rId43"/>
    <p:sldId id="318" r:id="rId44"/>
    <p:sldId id="269" r:id="rId45"/>
    <p:sldId id="270" r:id="rId46"/>
    <p:sldId id="271" r:id="rId47"/>
    <p:sldId id="272" r:id="rId48"/>
    <p:sldId id="273" r:id="rId49"/>
    <p:sldId id="275" r:id="rId50"/>
    <p:sldId id="276" r:id="rId51"/>
    <p:sldId id="274" r:id="rId52"/>
    <p:sldId id="278" r:id="rId53"/>
    <p:sldId id="279" r:id="rId54"/>
    <p:sldId id="277" r:id="rId55"/>
    <p:sldId id="280" r:id="rId56"/>
    <p:sldId id="281" r:id="rId57"/>
    <p:sldId id="282" r:id="rId58"/>
    <p:sldId id="283" r:id="rId59"/>
    <p:sldId id="284" r:id="rId60"/>
    <p:sldId id="285" r:id="rId61"/>
    <p:sldId id="286" r:id="rId62"/>
    <p:sldId id="287" r:id="rId63"/>
    <p:sldId id="288" r:id="rId64"/>
    <p:sldId id="304" r:id="rId65"/>
    <p:sldId id="319" r:id="rId66"/>
    <p:sldId id="320" r:id="rId67"/>
    <p:sldId id="321" r:id="rId68"/>
    <p:sldId id="322" r:id="rId69"/>
    <p:sldId id="314"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110"/>
    <p:restoredTop sz="94637"/>
  </p:normalViewPr>
  <p:slideViewPr>
    <p:cSldViewPr snapToGrid="0" snapToObjects="1">
      <p:cViewPr varScale="1">
        <p:scale>
          <a:sx n="145" d="100"/>
          <a:sy n="145" d="100"/>
        </p:scale>
        <p:origin x="200" y="13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3ACE9A-82A6-064B-A146-93F496216F36}" type="datetimeFigureOut">
              <a:rPr lang="en-US" smtClean="0"/>
              <a:t>10/28/24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2BBB51-F773-C64F-8F07-A08505D4370B}" type="slidenum">
              <a:rPr lang="en-US" smtClean="0"/>
              <a:t>‹#›</a:t>
            </a:fld>
            <a:endParaRPr lang="en-US"/>
          </a:p>
        </p:txBody>
      </p:sp>
    </p:spTree>
    <p:extLst>
      <p:ext uri="{BB962C8B-B14F-4D97-AF65-F5344CB8AC3E}">
        <p14:creationId xmlns:p14="http://schemas.microsoft.com/office/powerpoint/2010/main" val="3961186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D2B78-60EC-FA4B-9964-9FB5B1FA48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034E7F-EE43-8840-A119-481D3A92A3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9721D8-15BB-384F-8DB8-368D0F955B52}"/>
              </a:ext>
            </a:extLst>
          </p:cNvPr>
          <p:cNvSpPr>
            <a:spLocks noGrp="1"/>
          </p:cNvSpPr>
          <p:nvPr>
            <p:ph type="dt" sz="half" idx="10"/>
          </p:nvPr>
        </p:nvSpPr>
        <p:spPr/>
        <p:txBody>
          <a:bodyPr/>
          <a:lstStyle/>
          <a:p>
            <a:fld id="{18AD7FCE-28BC-0B43-B059-0A0186ADEADA}" type="datetime1">
              <a:rPr lang="en-US" smtClean="0"/>
              <a:t>10/28/24</a:t>
            </a:fld>
            <a:endParaRPr lang="en-US"/>
          </a:p>
        </p:txBody>
      </p:sp>
      <p:sp>
        <p:nvSpPr>
          <p:cNvPr id="5" name="Footer Placeholder 4">
            <a:extLst>
              <a:ext uri="{FF2B5EF4-FFF2-40B4-BE49-F238E27FC236}">
                <a16:creationId xmlns:a16="http://schemas.microsoft.com/office/drawing/2014/main" id="{D03B0CC7-245C-6F4C-AE9A-93654AB110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C3A0A7-AF2A-8142-9169-C3FEE2C1A1E8}"/>
              </a:ext>
            </a:extLst>
          </p:cNvPr>
          <p:cNvSpPr>
            <a:spLocks noGrp="1"/>
          </p:cNvSpPr>
          <p:nvPr>
            <p:ph type="sldNum" sz="quarter" idx="12"/>
          </p:nvPr>
        </p:nvSpPr>
        <p:spPr/>
        <p:txBody>
          <a:bodyPr/>
          <a:lstStyle/>
          <a:p>
            <a:fld id="{A9BA3742-A031-AB4B-BFFE-24095D5D1789}" type="slidenum">
              <a:rPr lang="en-US" smtClean="0"/>
              <a:t>‹#›</a:t>
            </a:fld>
            <a:endParaRPr lang="en-US"/>
          </a:p>
        </p:txBody>
      </p:sp>
    </p:spTree>
    <p:extLst>
      <p:ext uri="{BB962C8B-B14F-4D97-AF65-F5344CB8AC3E}">
        <p14:creationId xmlns:p14="http://schemas.microsoft.com/office/powerpoint/2010/main" val="2736119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AA988-4FD7-2E4F-AACD-490CE5E299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5FF690-CF26-4540-A97A-8093E6FA9B7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B288A7-6E4C-FE43-8C72-FA0DD335480D}"/>
              </a:ext>
            </a:extLst>
          </p:cNvPr>
          <p:cNvSpPr>
            <a:spLocks noGrp="1"/>
          </p:cNvSpPr>
          <p:nvPr>
            <p:ph type="dt" sz="half" idx="10"/>
          </p:nvPr>
        </p:nvSpPr>
        <p:spPr/>
        <p:txBody>
          <a:bodyPr/>
          <a:lstStyle/>
          <a:p>
            <a:fld id="{B3DA92AF-FC39-7D49-9B9E-313DE43F3B82}" type="datetime1">
              <a:rPr lang="en-US" smtClean="0"/>
              <a:t>10/28/24</a:t>
            </a:fld>
            <a:endParaRPr lang="en-US"/>
          </a:p>
        </p:txBody>
      </p:sp>
      <p:sp>
        <p:nvSpPr>
          <p:cNvPr id="5" name="Footer Placeholder 4">
            <a:extLst>
              <a:ext uri="{FF2B5EF4-FFF2-40B4-BE49-F238E27FC236}">
                <a16:creationId xmlns:a16="http://schemas.microsoft.com/office/drawing/2014/main" id="{66491DDB-E212-DF4B-A6B6-8A2E04FBCD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4540DF-FEFF-8040-9529-15312F7E3989}"/>
              </a:ext>
            </a:extLst>
          </p:cNvPr>
          <p:cNvSpPr>
            <a:spLocks noGrp="1"/>
          </p:cNvSpPr>
          <p:nvPr>
            <p:ph type="sldNum" sz="quarter" idx="12"/>
          </p:nvPr>
        </p:nvSpPr>
        <p:spPr/>
        <p:txBody>
          <a:bodyPr/>
          <a:lstStyle/>
          <a:p>
            <a:fld id="{A9BA3742-A031-AB4B-BFFE-24095D5D1789}" type="slidenum">
              <a:rPr lang="en-US" smtClean="0"/>
              <a:t>‹#›</a:t>
            </a:fld>
            <a:endParaRPr lang="en-US"/>
          </a:p>
        </p:txBody>
      </p:sp>
    </p:spTree>
    <p:extLst>
      <p:ext uri="{BB962C8B-B14F-4D97-AF65-F5344CB8AC3E}">
        <p14:creationId xmlns:p14="http://schemas.microsoft.com/office/powerpoint/2010/main" val="4081196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513486-D399-2149-A286-AD0F92AD74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C979C2-DD48-EB4A-9C9E-D918855D743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878E8A-9015-7A4C-839A-D3886D5376EF}"/>
              </a:ext>
            </a:extLst>
          </p:cNvPr>
          <p:cNvSpPr>
            <a:spLocks noGrp="1"/>
          </p:cNvSpPr>
          <p:nvPr>
            <p:ph type="dt" sz="half" idx="10"/>
          </p:nvPr>
        </p:nvSpPr>
        <p:spPr/>
        <p:txBody>
          <a:bodyPr/>
          <a:lstStyle/>
          <a:p>
            <a:fld id="{0E477E73-EDBE-9F48-924E-9CA22ED603CF}" type="datetime1">
              <a:rPr lang="en-US" smtClean="0"/>
              <a:t>10/28/24</a:t>
            </a:fld>
            <a:endParaRPr lang="en-US"/>
          </a:p>
        </p:txBody>
      </p:sp>
      <p:sp>
        <p:nvSpPr>
          <p:cNvPr id="5" name="Footer Placeholder 4">
            <a:extLst>
              <a:ext uri="{FF2B5EF4-FFF2-40B4-BE49-F238E27FC236}">
                <a16:creationId xmlns:a16="http://schemas.microsoft.com/office/drawing/2014/main" id="{68BA4D61-E8AC-3146-88F2-71F6AC5B89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A9AAF0-C3C0-894C-99B6-5D8A0541C164}"/>
              </a:ext>
            </a:extLst>
          </p:cNvPr>
          <p:cNvSpPr>
            <a:spLocks noGrp="1"/>
          </p:cNvSpPr>
          <p:nvPr>
            <p:ph type="sldNum" sz="quarter" idx="12"/>
          </p:nvPr>
        </p:nvSpPr>
        <p:spPr/>
        <p:txBody>
          <a:bodyPr/>
          <a:lstStyle/>
          <a:p>
            <a:fld id="{A9BA3742-A031-AB4B-BFFE-24095D5D1789}" type="slidenum">
              <a:rPr lang="en-US" smtClean="0"/>
              <a:t>‹#›</a:t>
            </a:fld>
            <a:endParaRPr lang="en-US"/>
          </a:p>
        </p:txBody>
      </p:sp>
    </p:spTree>
    <p:extLst>
      <p:ext uri="{BB962C8B-B14F-4D97-AF65-F5344CB8AC3E}">
        <p14:creationId xmlns:p14="http://schemas.microsoft.com/office/powerpoint/2010/main" val="2133250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8A566-88E6-4D4A-91E9-4A99B9399E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89F67E-CF7C-954F-9AB6-E16C07637AA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48DBC1-85E2-C94F-A8A6-D259AF4D2BC1}"/>
              </a:ext>
            </a:extLst>
          </p:cNvPr>
          <p:cNvSpPr>
            <a:spLocks noGrp="1"/>
          </p:cNvSpPr>
          <p:nvPr>
            <p:ph type="dt" sz="half" idx="10"/>
          </p:nvPr>
        </p:nvSpPr>
        <p:spPr/>
        <p:txBody>
          <a:bodyPr/>
          <a:lstStyle/>
          <a:p>
            <a:fld id="{4CF78A08-A093-5743-93D3-E7A88940A9ED}" type="datetime1">
              <a:rPr lang="en-US" smtClean="0"/>
              <a:t>10/28/24</a:t>
            </a:fld>
            <a:endParaRPr lang="en-US"/>
          </a:p>
        </p:txBody>
      </p:sp>
      <p:sp>
        <p:nvSpPr>
          <p:cNvPr id="5" name="Footer Placeholder 4">
            <a:extLst>
              <a:ext uri="{FF2B5EF4-FFF2-40B4-BE49-F238E27FC236}">
                <a16:creationId xmlns:a16="http://schemas.microsoft.com/office/drawing/2014/main" id="{AEE0B3F5-6649-2B4C-A031-30D8E5F195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DDC60C-E728-3148-B835-3E682A0A44A0}"/>
              </a:ext>
            </a:extLst>
          </p:cNvPr>
          <p:cNvSpPr>
            <a:spLocks noGrp="1"/>
          </p:cNvSpPr>
          <p:nvPr>
            <p:ph type="sldNum" sz="quarter" idx="12"/>
          </p:nvPr>
        </p:nvSpPr>
        <p:spPr/>
        <p:txBody>
          <a:bodyPr/>
          <a:lstStyle/>
          <a:p>
            <a:fld id="{A9BA3742-A031-AB4B-BFFE-24095D5D1789}" type="slidenum">
              <a:rPr lang="en-US" smtClean="0"/>
              <a:t>‹#›</a:t>
            </a:fld>
            <a:endParaRPr lang="en-US"/>
          </a:p>
        </p:txBody>
      </p:sp>
    </p:spTree>
    <p:extLst>
      <p:ext uri="{BB962C8B-B14F-4D97-AF65-F5344CB8AC3E}">
        <p14:creationId xmlns:p14="http://schemas.microsoft.com/office/powerpoint/2010/main" val="2569132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6BCE7-59EB-5F41-BC51-5612226BC7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37703F0-7A39-6740-B39D-4ADEE94B8E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71A87EB-9A76-3E4C-A630-241709B002D7}"/>
              </a:ext>
            </a:extLst>
          </p:cNvPr>
          <p:cNvSpPr>
            <a:spLocks noGrp="1"/>
          </p:cNvSpPr>
          <p:nvPr>
            <p:ph type="dt" sz="half" idx="10"/>
          </p:nvPr>
        </p:nvSpPr>
        <p:spPr/>
        <p:txBody>
          <a:bodyPr/>
          <a:lstStyle/>
          <a:p>
            <a:fld id="{E5757053-3D75-A241-9024-F67616B94B10}" type="datetime1">
              <a:rPr lang="en-US" smtClean="0"/>
              <a:t>10/28/24</a:t>
            </a:fld>
            <a:endParaRPr lang="en-US"/>
          </a:p>
        </p:txBody>
      </p:sp>
      <p:sp>
        <p:nvSpPr>
          <p:cNvPr id="5" name="Footer Placeholder 4">
            <a:extLst>
              <a:ext uri="{FF2B5EF4-FFF2-40B4-BE49-F238E27FC236}">
                <a16:creationId xmlns:a16="http://schemas.microsoft.com/office/drawing/2014/main" id="{71817550-099B-8348-8235-1A158929DA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6E2432-99A3-654B-B5EB-9DB3FB95FCC0}"/>
              </a:ext>
            </a:extLst>
          </p:cNvPr>
          <p:cNvSpPr>
            <a:spLocks noGrp="1"/>
          </p:cNvSpPr>
          <p:nvPr>
            <p:ph type="sldNum" sz="quarter" idx="12"/>
          </p:nvPr>
        </p:nvSpPr>
        <p:spPr/>
        <p:txBody>
          <a:bodyPr/>
          <a:lstStyle/>
          <a:p>
            <a:fld id="{A9BA3742-A031-AB4B-BFFE-24095D5D1789}" type="slidenum">
              <a:rPr lang="en-US" smtClean="0"/>
              <a:t>‹#›</a:t>
            </a:fld>
            <a:endParaRPr lang="en-US"/>
          </a:p>
        </p:txBody>
      </p:sp>
    </p:spTree>
    <p:extLst>
      <p:ext uri="{BB962C8B-B14F-4D97-AF65-F5344CB8AC3E}">
        <p14:creationId xmlns:p14="http://schemas.microsoft.com/office/powerpoint/2010/main" val="1401788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940AC-45B8-984F-8456-4916331E3F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123A60-C407-BD45-9472-BB64D6BE642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45C7E3-9DF3-A14B-A448-FD029C03401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2DEAD2-2506-B14D-A82C-AA51FE7E306A}"/>
              </a:ext>
            </a:extLst>
          </p:cNvPr>
          <p:cNvSpPr>
            <a:spLocks noGrp="1"/>
          </p:cNvSpPr>
          <p:nvPr>
            <p:ph type="dt" sz="half" idx="10"/>
          </p:nvPr>
        </p:nvSpPr>
        <p:spPr/>
        <p:txBody>
          <a:bodyPr/>
          <a:lstStyle/>
          <a:p>
            <a:fld id="{19D20410-7840-9949-B194-11BFB631DB7C}" type="datetime1">
              <a:rPr lang="en-US" smtClean="0"/>
              <a:t>10/28/24</a:t>
            </a:fld>
            <a:endParaRPr lang="en-US"/>
          </a:p>
        </p:txBody>
      </p:sp>
      <p:sp>
        <p:nvSpPr>
          <p:cNvPr id="6" name="Footer Placeholder 5">
            <a:extLst>
              <a:ext uri="{FF2B5EF4-FFF2-40B4-BE49-F238E27FC236}">
                <a16:creationId xmlns:a16="http://schemas.microsoft.com/office/drawing/2014/main" id="{CD65FDCE-C814-D945-9098-7145C379FC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DE8EF2-B29D-6740-BD26-C4CE3D364811}"/>
              </a:ext>
            </a:extLst>
          </p:cNvPr>
          <p:cNvSpPr>
            <a:spLocks noGrp="1"/>
          </p:cNvSpPr>
          <p:nvPr>
            <p:ph type="sldNum" sz="quarter" idx="12"/>
          </p:nvPr>
        </p:nvSpPr>
        <p:spPr/>
        <p:txBody>
          <a:bodyPr/>
          <a:lstStyle/>
          <a:p>
            <a:fld id="{A9BA3742-A031-AB4B-BFFE-24095D5D1789}" type="slidenum">
              <a:rPr lang="en-US" smtClean="0"/>
              <a:t>‹#›</a:t>
            </a:fld>
            <a:endParaRPr lang="en-US"/>
          </a:p>
        </p:txBody>
      </p:sp>
    </p:spTree>
    <p:extLst>
      <p:ext uri="{BB962C8B-B14F-4D97-AF65-F5344CB8AC3E}">
        <p14:creationId xmlns:p14="http://schemas.microsoft.com/office/powerpoint/2010/main" val="3693855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6491A-ED5E-2F43-A0ED-BE305F36E9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E415CA-A1C7-114A-8922-E876D7FCA7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1083E4A-0A55-FF44-BDDE-B2259ACC758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868659-7C8A-F647-989F-A90F211407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5E64976-0F71-D54B-A81E-6CB94F97C1B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5D288C-8F3E-8043-8B9B-34E4394DA13A}"/>
              </a:ext>
            </a:extLst>
          </p:cNvPr>
          <p:cNvSpPr>
            <a:spLocks noGrp="1"/>
          </p:cNvSpPr>
          <p:nvPr>
            <p:ph type="dt" sz="half" idx="10"/>
          </p:nvPr>
        </p:nvSpPr>
        <p:spPr/>
        <p:txBody>
          <a:bodyPr/>
          <a:lstStyle/>
          <a:p>
            <a:fld id="{4A842C79-59A4-384A-942E-FEB77FB2E57E}" type="datetime1">
              <a:rPr lang="en-US" smtClean="0"/>
              <a:t>10/28/24</a:t>
            </a:fld>
            <a:endParaRPr lang="en-US"/>
          </a:p>
        </p:txBody>
      </p:sp>
      <p:sp>
        <p:nvSpPr>
          <p:cNvPr id="8" name="Footer Placeholder 7">
            <a:extLst>
              <a:ext uri="{FF2B5EF4-FFF2-40B4-BE49-F238E27FC236}">
                <a16:creationId xmlns:a16="http://schemas.microsoft.com/office/drawing/2014/main" id="{FA48B6DA-FDB8-064A-819A-60861429C3E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BC7E9C-DB70-0B4A-B017-F6327300F6EA}"/>
              </a:ext>
            </a:extLst>
          </p:cNvPr>
          <p:cNvSpPr>
            <a:spLocks noGrp="1"/>
          </p:cNvSpPr>
          <p:nvPr>
            <p:ph type="sldNum" sz="quarter" idx="12"/>
          </p:nvPr>
        </p:nvSpPr>
        <p:spPr/>
        <p:txBody>
          <a:bodyPr/>
          <a:lstStyle/>
          <a:p>
            <a:fld id="{A9BA3742-A031-AB4B-BFFE-24095D5D1789}" type="slidenum">
              <a:rPr lang="en-US" smtClean="0"/>
              <a:t>‹#›</a:t>
            </a:fld>
            <a:endParaRPr lang="en-US"/>
          </a:p>
        </p:txBody>
      </p:sp>
    </p:spTree>
    <p:extLst>
      <p:ext uri="{BB962C8B-B14F-4D97-AF65-F5344CB8AC3E}">
        <p14:creationId xmlns:p14="http://schemas.microsoft.com/office/powerpoint/2010/main" val="2560810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F315A-E4F5-5943-99CB-DF50142398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5151F1-9D76-224B-892E-7963FD417A76}"/>
              </a:ext>
            </a:extLst>
          </p:cNvPr>
          <p:cNvSpPr>
            <a:spLocks noGrp="1"/>
          </p:cNvSpPr>
          <p:nvPr>
            <p:ph type="dt" sz="half" idx="10"/>
          </p:nvPr>
        </p:nvSpPr>
        <p:spPr/>
        <p:txBody>
          <a:bodyPr/>
          <a:lstStyle/>
          <a:p>
            <a:fld id="{D3B5FE3E-EB90-284A-BD25-BAC4061ED0B9}" type="datetime1">
              <a:rPr lang="en-US" smtClean="0"/>
              <a:t>10/28/24</a:t>
            </a:fld>
            <a:endParaRPr lang="en-US"/>
          </a:p>
        </p:txBody>
      </p:sp>
      <p:sp>
        <p:nvSpPr>
          <p:cNvPr id="4" name="Footer Placeholder 3">
            <a:extLst>
              <a:ext uri="{FF2B5EF4-FFF2-40B4-BE49-F238E27FC236}">
                <a16:creationId xmlns:a16="http://schemas.microsoft.com/office/drawing/2014/main" id="{78D4E03A-D7F6-F84A-B295-FB3D25AF96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12E817-E9EC-8D42-87AA-DBFCC00A8AFB}"/>
              </a:ext>
            </a:extLst>
          </p:cNvPr>
          <p:cNvSpPr>
            <a:spLocks noGrp="1"/>
          </p:cNvSpPr>
          <p:nvPr>
            <p:ph type="sldNum" sz="quarter" idx="12"/>
          </p:nvPr>
        </p:nvSpPr>
        <p:spPr/>
        <p:txBody>
          <a:bodyPr/>
          <a:lstStyle/>
          <a:p>
            <a:fld id="{A9BA3742-A031-AB4B-BFFE-24095D5D1789}" type="slidenum">
              <a:rPr lang="en-US" smtClean="0"/>
              <a:t>‹#›</a:t>
            </a:fld>
            <a:endParaRPr lang="en-US"/>
          </a:p>
        </p:txBody>
      </p:sp>
    </p:spTree>
    <p:extLst>
      <p:ext uri="{BB962C8B-B14F-4D97-AF65-F5344CB8AC3E}">
        <p14:creationId xmlns:p14="http://schemas.microsoft.com/office/powerpoint/2010/main" val="1205262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695ADE-898F-6D4F-8534-C02529FEF815}"/>
              </a:ext>
            </a:extLst>
          </p:cNvPr>
          <p:cNvSpPr>
            <a:spLocks noGrp="1"/>
          </p:cNvSpPr>
          <p:nvPr>
            <p:ph type="dt" sz="half" idx="10"/>
          </p:nvPr>
        </p:nvSpPr>
        <p:spPr/>
        <p:txBody>
          <a:bodyPr/>
          <a:lstStyle/>
          <a:p>
            <a:fld id="{9A3C97D8-4FD3-6747-8F98-F6EFC3C59331}" type="datetime1">
              <a:rPr lang="en-US" smtClean="0"/>
              <a:t>10/28/24</a:t>
            </a:fld>
            <a:endParaRPr lang="en-US"/>
          </a:p>
        </p:txBody>
      </p:sp>
      <p:sp>
        <p:nvSpPr>
          <p:cNvPr id="3" name="Footer Placeholder 2">
            <a:extLst>
              <a:ext uri="{FF2B5EF4-FFF2-40B4-BE49-F238E27FC236}">
                <a16:creationId xmlns:a16="http://schemas.microsoft.com/office/drawing/2014/main" id="{738564AB-B909-164C-B8E8-693F9DF07D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444967-11E2-434D-8957-73C7D04E1935}"/>
              </a:ext>
            </a:extLst>
          </p:cNvPr>
          <p:cNvSpPr>
            <a:spLocks noGrp="1"/>
          </p:cNvSpPr>
          <p:nvPr>
            <p:ph type="sldNum" sz="quarter" idx="12"/>
          </p:nvPr>
        </p:nvSpPr>
        <p:spPr/>
        <p:txBody>
          <a:bodyPr/>
          <a:lstStyle/>
          <a:p>
            <a:fld id="{A9BA3742-A031-AB4B-BFFE-24095D5D1789}" type="slidenum">
              <a:rPr lang="en-US" smtClean="0"/>
              <a:t>‹#›</a:t>
            </a:fld>
            <a:endParaRPr lang="en-US"/>
          </a:p>
        </p:txBody>
      </p:sp>
    </p:spTree>
    <p:extLst>
      <p:ext uri="{BB962C8B-B14F-4D97-AF65-F5344CB8AC3E}">
        <p14:creationId xmlns:p14="http://schemas.microsoft.com/office/powerpoint/2010/main" val="3159936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C015A-26EE-2C4A-AAE0-B75150401B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AE37E3-3D39-2E45-AD03-B0770F70CD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21E29D-CCFC-E54E-94E7-BEE358EDC0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A87FD57-4210-1648-BBBE-BAC7A784EB50}"/>
              </a:ext>
            </a:extLst>
          </p:cNvPr>
          <p:cNvSpPr>
            <a:spLocks noGrp="1"/>
          </p:cNvSpPr>
          <p:nvPr>
            <p:ph type="dt" sz="half" idx="10"/>
          </p:nvPr>
        </p:nvSpPr>
        <p:spPr/>
        <p:txBody>
          <a:bodyPr/>
          <a:lstStyle/>
          <a:p>
            <a:fld id="{4EA01EB9-6D2A-2D4E-9767-AB256C8CB11A}" type="datetime1">
              <a:rPr lang="en-US" smtClean="0"/>
              <a:t>10/28/24</a:t>
            </a:fld>
            <a:endParaRPr lang="en-US"/>
          </a:p>
        </p:txBody>
      </p:sp>
      <p:sp>
        <p:nvSpPr>
          <p:cNvPr id="6" name="Footer Placeholder 5">
            <a:extLst>
              <a:ext uri="{FF2B5EF4-FFF2-40B4-BE49-F238E27FC236}">
                <a16:creationId xmlns:a16="http://schemas.microsoft.com/office/drawing/2014/main" id="{256DAB1E-5E63-2242-B0FE-30300FE369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C9CA51-D812-B74F-ACCB-AB60FC01444C}"/>
              </a:ext>
            </a:extLst>
          </p:cNvPr>
          <p:cNvSpPr>
            <a:spLocks noGrp="1"/>
          </p:cNvSpPr>
          <p:nvPr>
            <p:ph type="sldNum" sz="quarter" idx="12"/>
          </p:nvPr>
        </p:nvSpPr>
        <p:spPr/>
        <p:txBody>
          <a:bodyPr/>
          <a:lstStyle/>
          <a:p>
            <a:fld id="{A9BA3742-A031-AB4B-BFFE-24095D5D1789}" type="slidenum">
              <a:rPr lang="en-US" smtClean="0"/>
              <a:t>‹#›</a:t>
            </a:fld>
            <a:endParaRPr lang="en-US"/>
          </a:p>
        </p:txBody>
      </p:sp>
    </p:spTree>
    <p:extLst>
      <p:ext uri="{BB962C8B-B14F-4D97-AF65-F5344CB8AC3E}">
        <p14:creationId xmlns:p14="http://schemas.microsoft.com/office/powerpoint/2010/main" val="4135261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2FE1D-745E-664F-9B8F-FF8D381123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E7E488-341B-E547-8F78-395E0034A3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75BCB8-D32D-B04E-A586-AC7F70C467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84FAE5-BC6A-9844-A4BF-CDF6D2A23A30}"/>
              </a:ext>
            </a:extLst>
          </p:cNvPr>
          <p:cNvSpPr>
            <a:spLocks noGrp="1"/>
          </p:cNvSpPr>
          <p:nvPr>
            <p:ph type="dt" sz="half" idx="10"/>
          </p:nvPr>
        </p:nvSpPr>
        <p:spPr/>
        <p:txBody>
          <a:bodyPr/>
          <a:lstStyle/>
          <a:p>
            <a:fld id="{A6BD3A6A-1F10-4F4B-8045-AF3F95FE71AA}" type="datetime1">
              <a:rPr lang="en-US" smtClean="0"/>
              <a:t>10/28/24</a:t>
            </a:fld>
            <a:endParaRPr lang="en-US"/>
          </a:p>
        </p:txBody>
      </p:sp>
      <p:sp>
        <p:nvSpPr>
          <p:cNvPr id="6" name="Footer Placeholder 5">
            <a:extLst>
              <a:ext uri="{FF2B5EF4-FFF2-40B4-BE49-F238E27FC236}">
                <a16:creationId xmlns:a16="http://schemas.microsoft.com/office/drawing/2014/main" id="{148B7CCE-28FA-1340-890A-CFE752CEE2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A8E9D-D312-B448-9ED0-64814CAC5CB0}"/>
              </a:ext>
            </a:extLst>
          </p:cNvPr>
          <p:cNvSpPr>
            <a:spLocks noGrp="1"/>
          </p:cNvSpPr>
          <p:nvPr>
            <p:ph type="sldNum" sz="quarter" idx="12"/>
          </p:nvPr>
        </p:nvSpPr>
        <p:spPr/>
        <p:txBody>
          <a:bodyPr/>
          <a:lstStyle/>
          <a:p>
            <a:fld id="{A9BA3742-A031-AB4B-BFFE-24095D5D1789}" type="slidenum">
              <a:rPr lang="en-US" smtClean="0"/>
              <a:t>‹#›</a:t>
            </a:fld>
            <a:endParaRPr lang="en-US"/>
          </a:p>
        </p:txBody>
      </p:sp>
    </p:spTree>
    <p:extLst>
      <p:ext uri="{BB962C8B-B14F-4D97-AF65-F5344CB8AC3E}">
        <p14:creationId xmlns:p14="http://schemas.microsoft.com/office/powerpoint/2010/main" val="132368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67F6FE-4B53-6249-8F1F-4641B63821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0A74F1-7A7C-E846-8EAD-D32AD49AE5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99035F-D6D9-9148-95F5-1DBE7D2006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CF2E66-21F1-E94B-972C-F3F5E58C7571}" type="datetime1">
              <a:rPr lang="en-US" smtClean="0"/>
              <a:t>10/28/24</a:t>
            </a:fld>
            <a:endParaRPr lang="en-US"/>
          </a:p>
        </p:txBody>
      </p:sp>
      <p:sp>
        <p:nvSpPr>
          <p:cNvPr id="5" name="Footer Placeholder 4">
            <a:extLst>
              <a:ext uri="{FF2B5EF4-FFF2-40B4-BE49-F238E27FC236}">
                <a16:creationId xmlns:a16="http://schemas.microsoft.com/office/drawing/2014/main" id="{D9A064C8-5B7E-6540-9A57-46A63FCE97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8B738B-D30B-5E47-8141-40BEE56326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BA3742-A031-AB4B-BFFE-24095D5D1789}" type="slidenum">
              <a:rPr lang="en-US" smtClean="0"/>
              <a:t>‹#›</a:t>
            </a:fld>
            <a:endParaRPr lang="en-US"/>
          </a:p>
        </p:txBody>
      </p:sp>
    </p:spTree>
    <p:extLst>
      <p:ext uri="{BB962C8B-B14F-4D97-AF65-F5344CB8AC3E}">
        <p14:creationId xmlns:p14="http://schemas.microsoft.com/office/powerpoint/2010/main" val="9822839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29.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1.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6.png"/><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13.png"/></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7.png"/><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51.xml.rels><?xml version="1.0" encoding="UTF-8" standalone="yes"?>
<Relationships xmlns="http://schemas.openxmlformats.org/package/2006/relationships"><Relationship Id="rId2" Type="http://schemas.openxmlformats.org/officeDocument/2006/relationships/image" Target="../media/image68.tiff"/><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hyperlink" Target="https://en.wikipedia.org/wiki/Mesoporous_material" TargetMode="External"/><Relationship Id="rId2" Type="http://schemas.openxmlformats.org/officeDocument/2006/relationships/image" Target="../media/image69.tiff"/><Relationship Id="rId1" Type="http://schemas.openxmlformats.org/officeDocument/2006/relationships/slideLayout" Target="../slideLayouts/slideLayout1.xml"/><Relationship Id="rId5" Type="http://schemas.openxmlformats.org/officeDocument/2006/relationships/hyperlink" Target="https://en.wikipedia.org/wiki/Thin-film" TargetMode="External"/><Relationship Id="rId4" Type="http://schemas.openxmlformats.org/officeDocument/2006/relationships/hyperlink" Target="https://en.wikipedia.org/wiki/Titanium_dioxide"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70.tiff"/><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hyperlink" Target="https://en.wikipedia.org/wiki/Mordenite" TargetMode="External"/><Relationship Id="rId2" Type="http://schemas.openxmlformats.org/officeDocument/2006/relationships/image" Target="../media/image72.tiff"/><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80.png"/></Relationships>
</file>

<file path=ppt/slides/_rels/slide6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xml"/><Relationship Id="rId4" Type="http://schemas.openxmlformats.org/officeDocument/2006/relationships/image" Target="../media/image85.png"/></Relationships>
</file>

<file path=ppt/slides/_rels/slide6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xml"/><Relationship Id="rId6" Type="http://schemas.openxmlformats.org/officeDocument/2006/relationships/image" Target="../media/image88.tiff"/><Relationship Id="rId5" Type="http://schemas.openxmlformats.org/officeDocument/2006/relationships/image" Target="../media/image87.tiff"/><Relationship Id="rId4" Type="http://schemas.openxmlformats.org/officeDocument/2006/relationships/image" Target="../media/image86.tiff"/></Relationships>
</file>

<file path=ppt/slides/_rels/slide6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xml"/><Relationship Id="rId4" Type="http://schemas.openxmlformats.org/officeDocument/2006/relationships/image" Target="../media/image89.tiff"/></Relationships>
</file>

<file path=ppt/slides/_rels/slide6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xml"/><Relationship Id="rId5" Type="http://schemas.openxmlformats.org/officeDocument/2006/relationships/image" Target="../media/image91.png"/><Relationship Id="rId4" Type="http://schemas.openxmlformats.org/officeDocument/2006/relationships/image" Target="../media/image90.png"/></Relationships>
</file>

<file path=ppt/slides/_rels/slide6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xml"/><Relationship Id="rId4" Type="http://schemas.openxmlformats.org/officeDocument/2006/relationships/image" Target="../media/image9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2ACC503-CCC0-B24A-BBC7-24B8FC6C9A5F}"/>
              </a:ext>
            </a:extLst>
          </p:cNvPr>
          <p:cNvSpPr txBox="1"/>
          <p:nvPr/>
        </p:nvSpPr>
        <p:spPr>
          <a:xfrm>
            <a:off x="3555051" y="546931"/>
            <a:ext cx="5320687"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Dependencies of the Heat of Formation</a:t>
            </a:r>
          </a:p>
        </p:txBody>
      </p:sp>
      <p:sp>
        <p:nvSpPr>
          <p:cNvPr id="5" name="TextBox 4">
            <a:extLst>
              <a:ext uri="{FF2B5EF4-FFF2-40B4-BE49-F238E27FC236}">
                <a16:creationId xmlns:a16="http://schemas.microsoft.com/office/drawing/2014/main" id="{79E10F15-8A2B-7E4F-81FE-03019C1B3CA6}"/>
              </a:ext>
            </a:extLst>
          </p:cNvPr>
          <p:cNvSpPr txBox="1"/>
          <p:nvPr/>
        </p:nvSpPr>
        <p:spPr>
          <a:xfrm>
            <a:off x="1818140" y="1262213"/>
            <a:ext cx="9588843"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Reference State: Elemental ground state at STP has an enthalpy of formation of 0          N</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O</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He etc.</a:t>
            </a:r>
          </a:p>
        </p:txBody>
      </p:sp>
      <p:grpSp>
        <p:nvGrpSpPr>
          <p:cNvPr id="9" name="Group 8">
            <a:extLst>
              <a:ext uri="{FF2B5EF4-FFF2-40B4-BE49-F238E27FC236}">
                <a16:creationId xmlns:a16="http://schemas.microsoft.com/office/drawing/2014/main" id="{EA962A01-3A37-2643-8514-2EFCA783F749}"/>
              </a:ext>
            </a:extLst>
          </p:cNvPr>
          <p:cNvGrpSpPr/>
          <p:nvPr/>
        </p:nvGrpSpPr>
        <p:grpSpPr>
          <a:xfrm>
            <a:off x="792239" y="1892306"/>
            <a:ext cx="5820322" cy="4097275"/>
            <a:chOff x="1680229" y="400584"/>
            <a:chExt cx="8966200" cy="6236410"/>
          </a:xfrm>
        </p:grpSpPr>
        <p:pic>
          <p:nvPicPr>
            <p:cNvPr id="6" name="Picture 5">
              <a:extLst>
                <a:ext uri="{FF2B5EF4-FFF2-40B4-BE49-F238E27FC236}">
                  <a16:creationId xmlns:a16="http://schemas.microsoft.com/office/drawing/2014/main" id="{82104769-6515-234D-9417-28D0D6EAB62C}"/>
                </a:ext>
              </a:extLst>
            </p:cNvPr>
            <p:cNvPicPr>
              <a:picLocks noChangeAspect="1"/>
            </p:cNvPicPr>
            <p:nvPr/>
          </p:nvPicPr>
          <p:blipFill>
            <a:blip r:embed="rId2"/>
            <a:stretch>
              <a:fillRect/>
            </a:stretch>
          </p:blipFill>
          <p:spPr>
            <a:xfrm>
              <a:off x="1680229" y="400584"/>
              <a:ext cx="8966200" cy="2514600"/>
            </a:xfrm>
            <a:prstGeom prst="rect">
              <a:avLst/>
            </a:prstGeom>
          </p:spPr>
        </p:pic>
        <p:pic>
          <p:nvPicPr>
            <p:cNvPr id="7" name="Picture 6">
              <a:extLst>
                <a:ext uri="{FF2B5EF4-FFF2-40B4-BE49-F238E27FC236}">
                  <a16:creationId xmlns:a16="http://schemas.microsoft.com/office/drawing/2014/main" id="{078DFCA8-7E49-4D44-A644-71B8C7B69914}"/>
                </a:ext>
              </a:extLst>
            </p:cNvPr>
            <p:cNvPicPr>
              <a:picLocks noChangeAspect="1"/>
            </p:cNvPicPr>
            <p:nvPr/>
          </p:nvPicPr>
          <p:blipFill>
            <a:blip r:embed="rId3"/>
            <a:stretch>
              <a:fillRect/>
            </a:stretch>
          </p:blipFill>
          <p:spPr>
            <a:xfrm>
              <a:off x="1781829" y="2786815"/>
              <a:ext cx="8864600" cy="1549400"/>
            </a:xfrm>
            <a:prstGeom prst="rect">
              <a:avLst/>
            </a:prstGeom>
          </p:spPr>
        </p:pic>
        <p:pic>
          <p:nvPicPr>
            <p:cNvPr id="8" name="Picture 7">
              <a:extLst>
                <a:ext uri="{FF2B5EF4-FFF2-40B4-BE49-F238E27FC236}">
                  <a16:creationId xmlns:a16="http://schemas.microsoft.com/office/drawing/2014/main" id="{E3875608-EBE2-9A4A-8886-DC166D500F78}"/>
                </a:ext>
              </a:extLst>
            </p:cNvPr>
            <p:cNvPicPr>
              <a:picLocks noChangeAspect="1"/>
            </p:cNvPicPr>
            <p:nvPr/>
          </p:nvPicPr>
          <p:blipFill>
            <a:blip r:embed="rId4"/>
            <a:stretch>
              <a:fillRect/>
            </a:stretch>
          </p:blipFill>
          <p:spPr>
            <a:xfrm>
              <a:off x="1781486" y="4249394"/>
              <a:ext cx="8788400" cy="2387600"/>
            </a:xfrm>
            <a:prstGeom prst="rect">
              <a:avLst/>
            </a:prstGeom>
          </p:spPr>
        </p:pic>
      </p:grpSp>
      <p:sp>
        <p:nvSpPr>
          <p:cNvPr id="10" name="TextBox 9">
            <a:extLst>
              <a:ext uri="{FF2B5EF4-FFF2-40B4-BE49-F238E27FC236}">
                <a16:creationId xmlns:a16="http://schemas.microsoft.com/office/drawing/2014/main" id="{3CFC1116-5B7C-B740-BEA5-48DAA3B95674}"/>
              </a:ext>
            </a:extLst>
          </p:cNvPr>
          <p:cNvSpPr txBox="1"/>
          <p:nvPr/>
        </p:nvSpPr>
        <p:spPr>
          <a:xfrm>
            <a:off x="8303742" y="2347784"/>
            <a:ext cx="2916194" cy="313932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Generally, energy is released on formation of a molecule from the elements if the molecule is stable, so the heat of formation is generally negative.   For unstable molecules such as NO which is a radical formed at high temperatures, the heat of formation is positive (endothermic).</a:t>
            </a:r>
          </a:p>
        </p:txBody>
      </p:sp>
      <p:sp>
        <p:nvSpPr>
          <p:cNvPr id="11" name="Slide Number Placeholder 10">
            <a:extLst>
              <a:ext uri="{FF2B5EF4-FFF2-40B4-BE49-F238E27FC236}">
                <a16:creationId xmlns:a16="http://schemas.microsoft.com/office/drawing/2014/main" id="{E84FFC91-BADE-6D48-9CD8-3DA3EE6E09A9}"/>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1</a:t>
            </a:fld>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7693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00097F-9474-8340-9D30-EBDF68D0CC60}"/>
              </a:ext>
            </a:extLst>
          </p:cNvPr>
          <p:cNvPicPr>
            <a:picLocks noChangeAspect="1"/>
          </p:cNvPicPr>
          <p:nvPr/>
        </p:nvPicPr>
        <p:blipFill>
          <a:blip r:embed="rId2"/>
          <a:stretch>
            <a:fillRect/>
          </a:stretch>
        </p:blipFill>
        <p:spPr>
          <a:xfrm>
            <a:off x="1465477" y="1559869"/>
            <a:ext cx="8704134" cy="4447968"/>
          </a:xfrm>
          <a:prstGeom prst="rect">
            <a:avLst/>
          </a:prstGeom>
        </p:spPr>
      </p:pic>
      <p:sp>
        <p:nvSpPr>
          <p:cNvPr id="3" name="TextBox 2">
            <a:extLst>
              <a:ext uri="{FF2B5EF4-FFF2-40B4-BE49-F238E27FC236}">
                <a16:creationId xmlns:a16="http://schemas.microsoft.com/office/drawing/2014/main" id="{2DE15FEB-4E7D-664D-B11C-639A2E823707}"/>
              </a:ext>
            </a:extLst>
          </p:cNvPr>
          <p:cNvSpPr txBox="1"/>
          <p:nvPr/>
        </p:nvSpPr>
        <p:spPr>
          <a:xfrm>
            <a:off x="3299725" y="667008"/>
            <a:ext cx="6281720"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Heats of formation for various titanium oxides</a:t>
            </a:r>
          </a:p>
        </p:txBody>
      </p:sp>
      <p:sp>
        <p:nvSpPr>
          <p:cNvPr id="4" name="Slide Number Placeholder 3">
            <a:extLst>
              <a:ext uri="{FF2B5EF4-FFF2-40B4-BE49-F238E27FC236}">
                <a16:creationId xmlns:a16="http://schemas.microsoft.com/office/drawing/2014/main" id="{CE408305-DF6E-324C-8D64-E70D3351BF42}"/>
              </a:ext>
            </a:extLst>
          </p:cNvPr>
          <p:cNvSpPr>
            <a:spLocks noGrp="1"/>
          </p:cNvSpPr>
          <p:nvPr>
            <p:ph type="sldNum" sz="quarter" idx="12"/>
          </p:nvPr>
        </p:nvSpPr>
        <p:spPr>
          <a:xfrm>
            <a:off x="8610600" y="6408565"/>
            <a:ext cx="2743200" cy="365125"/>
          </a:xfrm>
        </p:spPr>
        <p:txBody>
          <a:bodyPr/>
          <a:lstStyle/>
          <a:p>
            <a:fld id="{A9BA3742-A031-AB4B-BFFE-24095D5D1789}" type="slidenum">
              <a:rPr lang="en-US" smtClean="0">
                <a:latin typeface="Times New Roman" panose="02020603050405020304" pitchFamily="18" charset="0"/>
                <a:cs typeface="Times New Roman" panose="02020603050405020304" pitchFamily="18" charset="0"/>
              </a:rPr>
              <a:t>10</a:t>
            </a:fld>
            <a:endParaRPr lang="en-US">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201E0E0-F264-4D4C-9174-FD60702616A7}"/>
              </a:ext>
            </a:extLst>
          </p:cNvPr>
          <p:cNvSpPr txBox="1"/>
          <p:nvPr/>
        </p:nvSpPr>
        <p:spPr>
          <a:xfrm>
            <a:off x="1248032" y="2879124"/>
            <a:ext cx="1890584" cy="646331"/>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Values are almost identical</a:t>
            </a:r>
          </a:p>
        </p:txBody>
      </p:sp>
    </p:spTree>
    <p:extLst>
      <p:ext uri="{BB962C8B-B14F-4D97-AF65-F5344CB8AC3E}">
        <p14:creationId xmlns:p14="http://schemas.microsoft.com/office/powerpoint/2010/main" val="136553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0D48B2-743A-9548-AEA4-1BD94A1F465E}"/>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11</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FFB4062-8679-3E42-982A-50D75FEAB1A5}"/>
              </a:ext>
            </a:extLst>
          </p:cNvPr>
          <p:cNvPicPr>
            <a:picLocks noChangeAspect="1"/>
          </p:cNvPicPr>
          <p:nvPr/>
        </p:nvPicPr>
        <p:blipFill>
          <a:blip r:embed="rId2"/>
          <a:stretch>
            <a:fillRect/>
          </a:stretch>
        </p:blipFill>
        <p:spPr>
          <a:xfrm>
            <a:off x="534257" y="1589045"/>
            <a:ext cx="11540955" cy="4626403"/>
          </a:xfrm>
          <a:prstGeom prst="rect">
            <a:avLst/>
          </a:prstGeom>
        </p:spPr>
      </p:pic>
      <p:sp>
        <p:nvSpPr>
          <p:cNvPr id="4" name="TextBox 3">
            <a:extLst>
              <a:ext uri="{FF2B5EF4-FFF2-40B4-BE49-F238E27FC236}">
                <a16:creationId xmlns:a16="http://schemas.microsoft.com/office/drawing/2014/main" id="{67CD3C1A-0EFC-0C4F-B250-DFBD122CD45B}"/>
              </a:ext>
            </a:extLst>
          </p:cNvPr>
          <p:cNvSpPr txBox="1"/>
          <p:nvPr/>
        </p:nvSpPr>
        <p:spPr>
          <a:xfrm>
            <a:off x="2038865" y="719608"/>
            <a:ext cx="9231117" cy="830997"/>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Electronegativity, the ability of an atom to attract electrons in a bond</a:t>
            </a:r>
          </a:p>
          <a:p>
            <a:r>
              <a:rPr lang="en-US" sz="2400" b="1" dirty="0">
                <a:latin typeface="Times New Roman" panose="02020603050405020304" pitchFamily="18" charset="0"/>
                <a:cs typeface="Times New Roman" panose="02020603050405020304" pitchFamily="18" charset="0"/>
              </a:rPr>
              <a:t>Linus Pauling</a:t>
            </a:r>
          </a:p>
        </p:txBody>
      </p:sp>
    </p:spTree>
    <p:extLst>
      <p:ext uri="{BB962C8B-B14F-4D97-AF65-F5344CB8AC3E}">
        <p14:creationId xmlns:p14="http://schemas.microsoft.com/office/powerpoint/2010/main" val="4040234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A38245-A9BF-6148-B377-014A188D9809}"/>
              </a:ext>
            </a:extLst>
          </p:cNvPr>
          <p:cNvPicPr>
            <a:picLocks noChangeAspect="1"/>
          </p:cNvPicPr>
          <p:nvPr/>
        </p:nvPicPr>
        <p:blipFill>
          <a:blip r:embed="rId2"/>
          <a:stretch>
            <a:fillRect/>
          </a:stretch>
        </p:blipFill>
        <p:spPr>
          <a:xfrm>
            <a:off x="3190789" y="1808892"/>
            <a:ext cx="5946710" cy="4641335"/>
          </a:xfrm>
          <a:prstGeom prst="rect">
            <a:avLst/>
          </a:prstGeom>
        </p:spPr>
      </p:pic>
      <p:sp>
        <p:nvSpPr>
          <p:cNvPr id="3" name="TextBox 2">
            <a:extLst>
              <a:ext uri="{FF2B5EF4-FFF2-40B4-BE49-F238E27FC236}">
                <a16:creationId xmlns:a16="http://schemas.microsoft.com/office/drawing/2014/main" id="{4EC5744F-BC3D-3747-9D46-3EBDBBB4E611}"/>
              </a:ext>
            </a:extLst>
          </p:cNvPr>
          <p:cNvSpPr txBox="1"/>
          <p:nvPr/>
        </p:nvSpPr>
        <p:spPr>
          <a:xfrm>
            <a:off x="1532238" y="457200"/>
            <a:ext cx="1000389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Factors involved in the heat of formation: electronegativity and atomic size</a:t>
            </a:r>
          </a:p>
        </p:txBody>
      </p:sp>
      <p:sp>
        <p:nvSpPr>
          <p:cNvPr id="4" name="Slide Number Placeholder 3">
            <a:extLst>
              <a:ext uri="{FF2B5EF4-FFF2-40B4-BE49-F238E27FC236}">
                <a16:creationId xmlns:a16="http://schemas.microsoft.com/office/drawing/2014/main" id="{7A8D87B5-C67B-534D-895D-32A39AC190B2}"/>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12</a:t>
            </a:fld>
            <a:endParaRPr lang="en-US">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26BC1DE-16A7-A74C-9537-BB7040575FE9}"/>
              </a:ext>
            </a:extLst>
          </p:cNvPr>
          <p:cNvSpPr txBox="1"/>
          <p:nvPr/>
        </p:nvSpPr>
        <p:spPr>
          <a:xfrm>
            <a:off x="1532238" y="2804984"/>
            <a:ext cx="2113005" cy="1477328"/>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Difference in electronegativity between the two compounds on y-axis</a:t>
            </a:r>
          </a:p>
        </p:txBody>
      </p:sp>
      <p:sp>
        <p:nvSpPr>
          <p:cNvPr id="6" name="TextBox 5">
            <a:extLst>
              <a:ext uri="{FF2B5EF4-FFF2-40B4-BE49-F238E27FC236}">
                <a16:creationId xmlns:a16="http://schemas.microsoft.com/office/drawing/2014/main" id="{4F9381A3-BDD3-2446-A28C-DF77A6D31772}"/>
              </a:ext>
            </a:extLst>
          </p:cNvPr>
          <p:cNvSpPr txBox="1"/>
          <p:nvPr/>
        </p:nvSpPr>
        <p:spPr>
          <a:xfrm>
            <a:off x="9039174" y="4885038"/>
            <a:ext cx="2113005" cy="1200329"/>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Average electronegativity of the two compounds on x-axis</a:t>
            </a:r>
          </a:p>
        </p:txBody>
      </p:sp>
      <p:sp>
        <p:nvSpPr>
          <p:cNvPr id="7" name="TextBox 6">
            <a:extLst>
              <a:ext uri="{FF2B5EF4-FFF2-40B4-BE49-F238E27FC236}">
                <a16:creationId xmlns:a16="http://schemas.microsoft.com/office/drawing/2014/main" id="{B5CC9196-97BF-B847-9814-FA8818F68195}"/>
              </a:ext>
            </a:extLst>
          </p:cNvPr>
          <p:cNvSpPr txBox="1"/>
          <p:nvPr/>
        </p:nvSpPr>
        <p:spPr>
          <a:xfrm>
            <a:off x="7895968" y="2113005"/>
            <a:ext cx="2980688"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Van </a:t>
            </a:r>
            <a:r>
              <a:rPr lang="en-US" b="1" dirty="0" err="1">
                <a:latin typeface="Times New Roman" panose="02020603050405020304" pitchFamily="18" charset="0"/>
                <a:cs typeface="Times New Roman" panose="02020603050405020304" pitchFamily="18" charset="0"/>
              </a:rPr>
              <a:t>Arkel</a:t>
            </a:r>
            <a:r>
              <a:rPr lang="en-US" b="1" dirty="0">
                <a:latin typeface="Times New Roman" panose="02020603050405020304" pitchFamily="18" charset="0"/>
                <a:cs typeface="Times New Roman" panose="02020603050405020304" pitchFamily="18" charset="0"/>
              </a:rPr>
              <a:t>–</a:t>
            </a:r>
            <a:r>
              <a:rPr lang="en-US" b="1" dirty="0" err="1">
                <a:latin typeface="Times New Roman" panose="02020603050405020304" pitchFamily="18" charset="0"/>
                <a:cs typeface="Times New Roman" panose="02020603050405020304" pitchFamily="18" charset="0"/>
              </a:rPr>
              <a:t>Ketelaar</a:t>
            </a:r>
            <a:r>
              <a:rPr lang="en-US" b="1" dirty="0">
                <a:latin typeface="Times New Roman" panose="02020603050405020304" pitchFamily="18" charset="0"/>
                <a:cs typeface="Times New Roman" panose="02020603050405020304" pitchFamily="18" charset="0"/>
              </a:rPr>
              <a:t> triangle</a:t>
            </a:r>
          </a:p>
        </p:txBody>
      </p:sp>
      <p:sp>
        <p:nvSpPr>
          <p:cNvPr id="8" name="TextBox 7">
            <a:extLst>
              <a:ext uri="{FF2B5EF4-FFF2-40B4-BE49-F238E27FC236}">
                <a16:creationId xmlns:a16="http://schemas.microsoft.com/office/drawing/2014/main" id="{126537D3-BCC3-B541-BCF2-4EA6DBE1E04E}"/>
              </a:ext>
            </a:extLst>
          </p:cNvPr>
          <p:cNvSpPr txBox="1"/>
          <p:nvPr/>
        </p:nvSpPr>
        <p:spPr>
          <a:xfrm>
            <a:off x="7852397" y="2433163"/>
            <a:ext cx="3045064"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Jensen’s quantitative triangle</a:t>
            </a:r>
          </a:p>
          <a:p>
            <a:r>
              <a:rPr lang="en-US" dirty="0">
                <a:latin typeface="Times New Roman" panose="02020603050405020304" pitchFamily="18" charset="0"/>
                <a:cs typeface="Times New Roman" panose="02020603050405020304" pitchFamily="18" charset="0"/>
              </a:rPr>
              <a:t>Norman’s quantitative triangle</a:t>
            </a:r>
          </a:p>
        </p:txBody>
      </p:sp>
    </p:spTree>
    <p:extLst>
      <p:ext uri="{BB962C8B-B14F-4D97-AF65-F5344CB8AC3E}">
        <p14:creationId xmlns:p14="http://schemas.microsoft.com/office/powerpoint/2010/main" val="4895609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E99625-2E59-AA4D-A3CC-81AF34727C69}"/>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13</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81D75A38-FD75-1541-9E8A-67146AEEAC8A}"/>
              </a:ext>
            </a:extLst>
          </p:cNvPr>
          <p:cNvPicPr>
            <a:picLocks noChangeAspect="1"/>
          </p:cNvPicPr>
          <p:nvPr/>
        </p:nvPicPr>
        <p:blipFill>
          <a:blip r:embed="rId2"/>
          <a:stretch>
            <a:fillRect/>
          </a:stretch>
        </p:blipFill>
        <p:spPr>
          <a:xfrm>
            <a:off x="436091" y="1299690"/>
            <a:ext cx="7842936" cy="4783392"/>
          </a:xfrm>
          <a:prstGeom prst="rect">
            <a:avLst/>
          </a:prstGeom>
        </p:spPr>
      </p:pic>
      <p:pic>
        <p:nvPicPr>
          <p:cNvPr id="4" name="Picture 3">
            <a:extLst>
              <a:ext uri="{FF2B5EF4-FFF2-40B4-BE49-F238E27FC236}">
                <a16:creationId xmlns:a16="http://schemas.microsoft.com/office/drawing/2014/main" id="{912B1475-4782-F240-B328-55DFC554A974}"/>
              </a:ext>
            </a:extLst>
          </p:cNvPr>
          <p:cNvPicPr>
            <a:picLocks noChangeAspect="1"/>
          </p:cNvPicPr>
          <p:nvPr/>
        </p:nvPicPr>
        <p:blipFill>
          <a:blip r:embed="rId3"/>
          <a:stretch>
            <a:fillRect/>
          </a:stretch>
        </p:blipFill>
        <p:spPr>
          <a:xfrm>
            <a:off x="8081319" y="3015907"/>
            <a:ext cx="3505200" cy="850900"/>
          </a:xfrm>
          <a:prstGeom prst="rect">
            <a:avLst/>
          </a:prstGeom>
        </p:spPr>
      </p:pic>
      <p:sp>
        <p:nvSpPr>
          <p:cNvPr id="5" name="TextBox 4">
            <a:extLst>
              <a:ext uri="{FF2B5EF4-FFF2-40B4-BE49-F238E27FC236}">
                <a16:creationId xmlns:a16="http://schemas.microsoft.com/office/drawing/2014/main" id="{11596E55-27BC-FC4F-BB55-A53CF6356C6B}"/>
              </a:ext>
            </a:extLst>
          </p:cNvPr>
          <p:cNvSpPr txBox="1"/>
          <p:nvPr/>
        </p:nvSpPr>
        <p:spPr>
          <a:xfrm>
            <a:off x="8462319" y="4139514"/>
            <a:ext cx="27432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e.g. molten Na and Cl</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gas</a:t>
            </a:r>
          </a:p>
        </p:txBody>
      </p:sp>
      <p:sp>
        <p:nvSpPr>
          <p:cNvPr id="6" name="TextBox 5">
            <a:extLst>
              <a:ext uri="{FF2B5EF4-FFF2-40B4-BE49-F238E27FC236}">
                <a16:creationId xmlns:a16="http://schemas.microsoft.com/office/drawing/2014/main" id="{A129CC46-92C7-7142-A506-20FB1616EDCC}"/>
              </a:ext>
            </a:extLst>
          </p:cNvPr>
          <p:cNvSpPr txBox="1"/>
          <p:nvPr/>
        </p:nvSpPr>
        <p:spPr>
          <a:xfrm>
            <a:off x="4002094" y="347149"/>
            <a:ext cx="475803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Energetics of compound formation</a:t>
            </a:r>
          </a:p>
        </p:txBody>
      </p:sp>
      <p:sp>
        <p:nvSpPr>
          <p:cNvPr id="8" name="TextBox 7">
            <a:extLst>
              <a:ext uri="{FF2B5EF4-FFF2-40B4-BE49-F238E27FC236}">
                <a16:creationId xmlns:a16="http://schemas.microsoft.com/office/drawing/2014/main" id="{7422341C-670F-CD39-40AF-CD2747B8C596}"/>
              </a:ext>
            </a:extLst>
          </p:cNvPr>
          <p:cNvSpPr txBox="1"/>
          <p:nvPr/>
        </p:nvSpPr>
        <p:spPr>
          <a:xfrm>
            <a:off x="10287977" y="208649"/>
            <a:ext cx="1298542" cy="369332"/>
          </a:xfrm>
          <a:prstGeom prst="rect">
            <a:avLst/>
          </a:prstGeom>
          <a:noFill/>
        </p:spPr>
        <p:txBody>
          <a:bodyPr wrap="square">
            <a:spAutoFit/>
          </a:bodyPr>
          <a:lstStyle/>
          <a:p>
            <a:r>
              <a:rPr lang="en-US" sz="1800" b="1" dirty="0">
                <a:latin typeface="Times New Roman" panose="02020603050405020304" pitchFamily="18" charset="0"/>
                <a:cs typeface="Times New Roman" panose="02020603050405020304" pitchFamily="18" charset="0"/>
              </a:rPr>
              <a:t>Hess’s Law</a:t>
            </a:r>
            <a:endParaRPr lang="en-US" dirty="0"/>
          </a:p>
        </p:txBody>
      </p:sp>
      <p:sp>
        <p:nvSpPr>
          <p:cNvPr id="9" name="TextBox 8">
            <a:extLst>
              <a:ext uri="{FF2B5EF4-FFF2-40B4-BE49-F238E27FC236}">
                <a16:creationId xmlns:a16="http://schemas.microsoft.com/office/drawing/2014/main" id="{7BE3D445-7183-D647-307C-8DA981DB1836}"/>
              </a:ext>
            </a:extLst>
          </p:cNvPr>
          <p:cNvSpPr txBox="1"/>
          <p:nvPr/>
        </p:nvSpPr>
        <p:spPr>
          <a:xfrm>
            <a:off x="8081319" y="2558534"/>
            <a:ext cx="27432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“Electron gain”</a:t>
            </a:r>
          </a:p>
        </p:txBody>
      </p:sp>
    </p:spTree>
    <p:extLst>
      <p:ext uri="{BB962C8B-B14F-4D97-AF65-F5344CB8AC3E}">
        <p14:creationId xmlns:p14="http://schemas.microsoft.com/office/powerpoint/2010/main" val="4139382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E99625-2E59-AA4D-A3CC-81AF34727C69}"/>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14</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81D75A38-FD75-1541-9E8A-67146AEEAC8A}"/>
              </a:ext>
            </a:extLst>
          </p:cNvPr>
          <p:cNvPicPr>
            <a:picLocks noChangeAspect="1"/>
          </p:cNvPicPr>
          <p:nvPr/>
        </p:nvPicPr>
        <p:blipFill>
          <a:blip r:embed="rId2"/>
          <a:stretch>
            <a:fillRect/>
          </a:stretch>
        </p:blipFill>
        <p:spPr>
          <a:xfrm>
            <a:off x="284205" y="2065809"/>
            <a:ext cx="5081693" cy="3099315"/>
          </a:xfrm>
          <a:prstGeom prst="rect">
            <a:avLst/>
          </a:prstGeom>
        </p:spPr>
      </p:pic>
      <p:pic>
        <p:nvPicPr>
          <p:cNvPr id="4" name="Picture 3">
            <a:extLst>
              <a:ext uri="{FF2B5EF4-FFF2-40B4-BE49-F238E27FC236}">
                <a16:creationId xmlns:a16="http://schemas.microsoft.com/office/drawing/2014/main" id="{912B1475-4782-F240-B328-55DFC554A974}"/>
              </a:ext>
            </a:extLst>
          </p:cNvPr>
          <p:cNvPicPr>
            <a:picLocks noChangeAspect="1"/>
          </p:cNvPicPr>
          <p:nvPr/>
        </p:nvPicPr>
        <p:blipFill>
          <a:blip r:embed="rId3"/>
          <a:stretch>
            <a:fillRect/>
          </a:stretch>
        </p:blipFill>
        <p:spPr>
          <a:xfrm>
            <a:off x="1285102" y="1214909"/>
            <a:ext cx="3505200" cy="850900"/>
          </a:xfrm>
          <a:prstGeom prst="rect">
            <a:avLst/>
          </a:prstGeom>
        </p:spPr>
      </p:pic>
      <p:sp>
        <p:nvSpPr>
          <p:cNvPr id="6" name="TextBox 5">
            <a:extLst>
              <a:ext uri="{FF2B5EF4-FFF2-40B4-BE49-F238E27FC236}">
                <a16:creationId xmlns:a16="http://schemas.microsoft.com/office/drawing/2014/main" id="{A129CC46-92C7-7142-A506-20FB1616EDCC}"/>
              </a:ext>
            </a:extLst>
          </p:cNvPr>
          <p:cNvSpPr txBox="1"/>
          <p:nvPr/>
        </p:nvSpPr>
        <p:spPr>
          <a:xfrm>
            <a:off x="4002094" y="347149"/>
            <a:ext cx="475803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Energetics of compound formation</a:t>
            </a:r>
          </a:p>
        </p:txBody>
      </p:sp>
      <p:pic>
        <p:nvPicPr>
          <p:cNvPr id="7" name="Picture 6">
            <a:extLst>
              <a:ext uri="{FF2B5EF4-FFF2-40B4-BE49-F238E27FC236}">
                <a16:creationId xmlns:a16="http://schemas.microsoft.com/office/drawing/2014/main" id="{16672A2B-A1A8-A142-8A03-FC7DD7F58626}"/>
              </a:ext>
            </a:extLst>
          </p:cNvPr>
          <p:cNvPicPr>
            <a:picLocks noChangeAspect="1"/>
          </p:cNvPicPr>
          <p:nvPr/>
        </p:nvPicPr>
        <p:blipFill>
          <a:blip r:embed="rId4"/>
          <a:stretch>
            <a:fillRect/>
          </a:stretch>
        </p:blipFill>
        <p:spPr>
          <a:xfrm>
            <a:off x="6173401" y="1640359"/>
            <a:ext cx="5393242" cy="3819782"/>
          </a:xfrm>
          <a:prstGeom prst="rect">
            <a:avLst/>
          </a:prstGeom>
        </p:spPr>
      </p:pic>
      <p:pic>
        <p:nvPicPr>
          <p:cNvPr id="8" name="Picture 7">
            <a:extLst>
              <a:ext uri="{FF2B5EF4-FFF2-40B4-BE49-F238E27FC236}">
                <a16:creationId xmlns:a16="http://schemas.microsoft.com/office/drawing/2014/main" id="{A2CC2F28-B680-4E42-88BC-232291B889BE}"/>
              </a:ext>
            </a:extLst>
          </p:cNvPr>
          <p:cNvPicPr>
            <a:picLocks noChangeAspect="1"/>
          </p:cNvPicPr>
          <p:nvPr/>
        </p:nvPicPr>
        <p:blipFill>
          <a:blip r:embed="rId5"/>
          <a:stretch>
            <a:fillRect/>
          </a:stretch>
        </p:blipFill>
        <p:spPr>
          <a:xfrm>
            <a:off x="1512501" y="5642233"/>
            <a:ext cx="9321800" cy="838200"/>
          </a:xfrm>
          <a:prstGeom prst="rect">
            <a:avLst/>
          </a:prstGeom>
        </p:spPr>
      </p:pic>
    </p:spTree>
    <p:extLst>
      <p:ext uri="{BB962C8B-B14F-4D97-AF65-F5344CB8AC3E}">
        <p14:creationId xmlns:p14="http://schemas.microsoft.com/office/powerpoint/2010/main" val="2488028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84F5F1-DEDF-DE4C-94FE-1BAFD89F5ECF}"/>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15</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FA13D049-7ACC-4444-8405-C44A19FD4A66}"/>
              </a:ext>
            </a:extLst>
          </p:cNvPr>
          <p:cNvPicPr>
            <a:picLocks noChangeAspect="1"/>
          </p:cNvPicPr>
          <p:nvPr/>
        </p:nvPicPr>
        <p:blipFill>
          <a:blip r:embed="rId2"/>
          <a:stretch>
            <a:fillRect/>
          </a:stretch>
        </p:blipFill>
        <p:spPr>
          <a:xfrm>
            <a:off x="1492250" y="2882900"/>
            <a:ext cx="9207500" cy="1092200"/>
          </a:xfrm>
          <a:prstGeom prst="rect">
            <a:avLst/>
          </a:prstGeom>
        </p:spPr>
      </p:pic>
      <p:sp>
        <p:nvSpPr>
          <p:cNvPr id="4" name="TextBox 3">
            <a:extLst>
              <a:ext uri="{FF2B5EF4-FFF2-40B4-BE49-F238E27FC236}">
                <a16:creationId xmlns:a16="http://schemas.microsoft.com/office/drawing/2014/main" id="{2D305CC9-917C-E841-B823-12153B0A19D1}"/>
              </a:ext>
            </a:extLst>
          </p:cNvPr>
          <p:cNvSpPr txBox="1"/>
          <p:nvPr/>
        </p:nvSpPr>
        <p:spPr>
          <a:xfrm>
            <a:off x="4002094" y="347149"/>
            <a:ext cx="475803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Energetics of compound formation</a:t>
            </a:r>
          </a:p>
        </p:txBody>
      </p:sp>
      <p:pic>
        <p:nvPicPr>
          <p:cNvPr id="5" name="Picture 4">
            <a:extLst>
              <a:ext uri="{FF2B5EF4-FFF2-40B4-BE49-F238E27FC236}">
                <a16:creationId xmlns:a16="http://schemas.microsoft.com/office/drawing/2014/main" id="{B1810F09-ABEE-3F48-8448-7138037136A5}"/>
              </a:ext>
            </a:extLst>
          </p:cNvPr>
          <p:cNvPicPr>
            <a:picLocks noChangeAspect="1"/>
          </p:cNvPicPr>
          <p:nvPr/>
        </p:nvPicPr>
        <p:blipFill rotWithShape="1">
          <a:blip r:embed="rId3"/>
          <a:srcRect b="82774"/>
          <a:stretch/>
        </p:blipFill>
        <p:spPr>
          <a:xfrm>
            <a:off x="6173401" y="1640359"/>
            <a:ext cx="5393242" cy="657998"/>
          </a:xfrm>
          <a:prstGeom prst="rect">
            <a:avLst/>
          </a:prstGeom>
        </p:spPr>
      </p:pic>
      <p:sp>
        <p:nvSpPr>
          <p:cNvPr id="6" name="TextBox 5">
            <a:extLst>
              <a:ext uri="{FF2B5EF4-FFF2-40B4-BE49-F238E27FC236}">
                <a16:creationId xmlns:a16="http://schemas.microsoft.com/office/drawing/2014/main" id="{B90E9295-06A5-1A41-92B7-7D126ABAEAF9}"/>
              </a:ext>
            </a:extLst>
          </p:cNvPr>
          <p:cNvSpPr txBox="1"/>
          <p:nvPr/>
        </p:nvSpPr>
        <p:spPr>
          <a:xfrm>
            <a:off x="3200400" y="4287795"/>
            <a:ext cx="6230232" cy="1477328"/>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Electrostatic attraction +-</a:t>
            </a:r>
          </a:p>
          <a:p>
            <a:r>
              <a:rPr lang="en-US" dirty="0">
                <a:latin typeface="Times New Roman" panose="02020603050405020304" pitchFamily="18" charset="0"/>
                <a:cs typeface="Times New Roman" panose="02020603050405020304" pitchFamily="18" charset="0"/>
              </a:rPr>
              <a:t>Electron electron repulsion</a:t>
            </a:r>
          </a:p>
          <a:p>
            <a:r>
              <a:rPr lang="en-US" dirty="0">
                <a:latin typeface="Times New Roman" panose="02020603050405020304" pitchFamily="18" charset="0"/>
                <a:cs typeface="Times New Roman" panose="02020603050405020304" pitchFamily="18" charset="0"/>
              </a:rPr>
              <a:t>Van der Waals or dispersion (d+ makes d- leads to net attraction)</a:t>
            </a:r>
          </a:p>
          <a:p>
            <a:r>
              <a:rPr lang="en-US" dirty="0">
                <a:latin typeface="Times New Roman" panose="02020603050405020304" pitchFamily="18" charset="0"/>
                <a:cs typeface="Times New Roman" panose="02020603050405020304" pitchFamily="18" charset="0"/>
              </a:rPr>
              <a:t>Polarization (shifting within compound of electrons)</a:t>
            </a:r>
          </a:p>
          <a:p>
            <a:r>
              <a:rPr lang="en-US" dirty="0">
                <a:latin typeface="Times New Roman" panose="02020603050405020304" pitchFamily="18" charset="0"/>
                <a:cs typeface="Times New Roman" panose="02020603050405020304" pitchFamily="18" charset="0"/>
              </a:rPr>
              <a:t>Crystal field effects</a:t>
            </a:r>
          </a:p>
        </p:txBody>
      </p:sp>
    </p:spTree>
    <p:extLst>
      <p:ext uri="{BB962C8B-B14F-4D97-AF65-F5344CB8AC3E}">
        <p14:creationId xmlns:p14="http://schemas.microsoft.com/office/powerpoint/2010/main" val="22128466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484E90-CA3C-0540-A057-27519067F83B}"/>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16</a:t>
            </a:fld>
            <a:endParaRPr lang="en-US"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E184D01-C89A-3741-8845-BAFF411BF340}"/>
              </a:ext>
            </a:extLst>
          </p:cNvPr>
          <p:cNvSpPr txBox="1"/>
          <p:nvPr/>
        </p:nvSpPr>
        <p:spPr>
          <a:xfrm>
            <a:off x="4401408" y="318551"/>
            <a:ext cx="4561698"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Electrostatic interactions in </a:t>
            </a:r>
            <a:r>
              <a:rPr lang="en-US" sz="2400" b="1" dirty="0" err="1">
                <a:latin typeface="Times New Roman" panose="02020603050405020304" pitchFamily="18" charset="0"/>
                <a:cs typeface="Times New Roman" panose="02020603050405020304" pitchFamily="18" charset="0"/>
              </a:rPr>
              <a:t>NaCl</a:t>
            </a:r>
            <a:endParaRPr lang="en-US" sz="2400" b="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6CE76B91-FC73-8F4A-930F-C51F98871BFE}"/>
              </a:ext>
            </a:extLst>
          </p:cNvPr>
          <p:cNvPicPr>
            <a:picLocks noChangeAspect="1"/>
          </p:cNvPicPr>
          <p:nvPr/>
        </p:nvPicPr>
        <p:blipFill>
          <a:blip r:embed="rId2"/>
          <a:stretch>
            <a:fillRect/>
          </a:stretch>
        </p:blipFill>
        <p:spPr>
          <a:xfrm>
            <a:off x="2699608" y="1024240"/>
            <a:ext cx="1701800" cy="1193800"/>
          </a:xfrm>
          <a:prstGeom prst="rect">
            <a:avLst/>
          </a:prstGeom>
        </p:spPr>
      </p:pic>
      <p:sp>
        <p:nvSpPr>
          <p:cNvPr id="5" name="TextBox 4">
            <a:extLst>
              <a:ext uri="{FF2B5EF4-FFF2-40B4-BE49-F238E27FC236}">
                <a16:creationId xmlns:a16="http://schemas.microsoft.com/office/drawing/2014/main" id="{11863AC5-49D6-EF4A-9029-CF9CC8206499}"/>
              </a:ext>
            </a:extLst>
          </p:cNvPr>
          <p:cNvSpPr txBox="1"/>
          <p:nvPr/>
        </p:nvSpPr>
        <p:spPr>
          <a:xfrm>
            <a:off x="5189838" y="1436474"/>
            <a:ext cx="324165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Nearest neighbors of Na</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and Cl</a:t>
            </a:r>
            <a:r>
              <a:rPr lang="en-US" baseline="-25000" dirty="0">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C294CB72-1AC8-E748-9521-55CC7CAC548D}"/>
              </a:ext>
            </a:extLst>
          </p:cNvPr>
          <p:cNvPicPr>
            <a:picLocks noChangeAspect="1"/>
          </p:cNvPicPr>
          <p:nvPr/>
        </p:nvPicPr>
        <p:blipFill>
          <a:blip r:embed="rId3"/>
          <a:stretch>
            <a:fillRect/>
          </a:stretch>
        </p:blipFill>
        <p:spPr>
          <a:xfrm>
            <a:off x="2471008" y="2393607"/>
            <a:ext cx="2159000" cy="1181100"/>
          </a:xfrm>
          <a:prstGeom prst="rect">
            <a:avLst/>
          </a:prstGeom>
        </p:spPr>
      </p:pic>
      <p:sp>
        <p:nvSpPr>
          <p:cNvPr id="7" name="TextBox 6">
            <a:extLst>
              <a:ext uri="{FF2B5EF4-FFF2-40B4-BE49-F238E27FC236}">
                <a16:creationId xmlns:a16="http://schemas.microsoft.com/office/drawing/2014/main" id="{700032B5-DD88-2B47-8C2D-17D8E8E4332E}"/>
              </a:ext>
            </a:extLst>
          </p:cNvPr>
          <p:cNvSpPr txBox="1"/>
          <p:nvPr/>
        </p:nvSpPr>
        <p:spPr>
          <a:xfrm>
            <a:off x="5189838" y="2799491"/>
            <a:ext cx="497418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Repulsive cationic terms, second nearest neighbors</a:t>
            </a:r>
          </a:p>
        </p:txBody>
      </p:sp>
      <p:pic>
        <p:nvPicPr>
          <p:cNvPr id="8" name="Picture 7">
            <a:extLst>
              <a:ext uri="{FF2B5EF4-FFF2-40B4-BE49-F238E27FC236}">
                <a16:creationId xmlns:a16="http://schemas.microsoft.com/office/drawing/2014/main" id="{BCA52514-FEB3-1641-93A2-B2615883A47B}"/>
              </a:ext>
            </a:extLst>
          </p:cNvPr>
          <p:cNvPicPr>
            <a:picLocks noChangeAspect="1"/>
          </p:cNvPicPr>
          <p:nvPr/>
        </p:nvPicPr>
        <p:blipFill>
          <a:blip r:embed="rId4"/>
          <a:stretch>
            <a:fillRect/>
          </a:stretch>
        </p:blipFill>
        <p:spPr>
          <a:xfrm>
            <a:off x="2801208" y="3750274"/>
            <a:ext cx="1828800" cy="1358900"/>
          </a:xfrm>
          <a:prstGeom prst="rect">
            <a:avLst/>
          </a:prstGeom>
        </p:spPr>
      </p:pic>
      <p:sp>
        <p:nvSpPr>
          <p:cNvPr id="9" name="TextBox 8">
            <a:extLst>
              <a:ext uri="{FF2B5EF4-FFF2-40B4-BE49-F238E27FC236}">
                <a16:creationId xmlns:a16="http://schemas.microsoft.com/office/drawing/2014/main" id="{39D1F053-9D5E-6E4F-BEB8-F5EC7AFBCD06}"/>
              </a:ext>
            </a:extLst>
          </p:cNvPr>
          <p:cNvSpPr txBox="1"/>
          <p:nvPr/>
        </p:nvSpPr>
        <p:spPr>
          <a:xfrm>
            <a:off x="5189838" y="4245058"/>
            <a:ext cx="532716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Third nearest neighbors, attraction between M</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and X</a:t>
            </a:r>
            <a:r>
              <a:rPr lang="en-US" baseline="30000" dirty="0">
                <a:latin typeface="Times New Roman" panose="02020603050405020304" pitchFamily="18" charset="0"/>
                <a:cs typeface="Times New Roman" panose="02020603050405020304" pitchFamily="18" charset="0"/>
              </a:rPr>
              <a:t>-</a:t>
            </a:r>
          </a:p>
        </p:txBody>
      </p:sp>
      <p:pic>
        <p:nvPicPr>
          <p:cNvPr id="10" name="Picture 9">
            <a:extLst>
              <a:ext uri="{FF2B5EF4-FFF2-40B4-BE49-F238E27FC236}">
                <a16:creationId xmlns:a16="http://schemas.microsoft.com/office/drawing/2014/main" id="{679759CC-B32E-734E-A93B-8F8F2DA634FE}"/>
              </a:ext>
            </a:extLst>
          </p:cNvPr>
          <p:cNvPicPr>
            <a:picLocks noChangeAspect="1"/>
          </p:cNvPicPr>
          <p:nvPr/>
        </p:nvPicPr>
        <p:blipFill>
          <a:blip r:embed="rId5"/>
          <a:stretch>
            <a:fillRect/>
          </a:stretch>
        </p:blipFill>
        <p:spPr>
          <a:xfrm>
            <a:off x="627060" y="5103812"/>
            <a:ext cx="5930900" cy="1435100"/>
          </a:xfrm>
          <a:prstGeom prst="rect">
            <a:avLst/>
          </a:prstGeom>
        </p:spPr>
      </p:pic>
      <p:pic>
        <p:nvPicPr>
          <p:cNvPr id="11" name="Picture 10">
            <a:extLst>
              <a:ext uri="{FF2B5EF4-FFF2-40B4-BE49-F238E27FC236}">
                <a16:creationId xmlns:a16="http://schemas.microsoft.com/office/drawing/2014/main" id="{F3623791-6116-9F48-89F8-400056EA593D}"/>
              </a:ext>
            </a:extLst>
          </p:cNvPr>
          <p:cNvPicPr>
            <a:picLocks noChangeAspect="1"/>
          </p:cNvPicPr>
          <p:nvPr/>
        </p:nvPicPr>
        <p:blipFill>
          <a:blip r:embed="rId6"/>
          <a:stretch>
            <a:fillRect/>
          </a:stretch>
        </p:blipFill>
        <p:spPr>
          <a:xfrm>
            <a:off x="7491112" y="5090637"/>
            <a:ext cx="4203700" cy="1422400"/>
          </a:xfrm>
          <a:prstGeom prst="rect">
            <a:avLst/>
          </a:prstGeom>
        </p:spPr>
      </p:pic>
      <p:sp>
        <p:nvSpPr>
          <p:cNvPr id="12" name="TextBox 11">
            <a:extLst>
              <a:ext uri="{FF2B5EF4-FFF2-40B4-BE49-F238E27FC236}">
                <a16:creationId xmlns:a16="http://schemas.microsoft.com/office/drawing/2014/main" id="{B37342BC-B273-074A-94D8-B243790FF096}"/>
              </a:ext>
            </a:extLst>
          </p:cNvPr>
          <p:cNvSpPr txBox="1"/>
          <p:nvPr/>
        </p:nvSpPr>
        <p:spPr>
          <a:xfrm>
            <a:off x="8431495" y="4905632"/>
            <a:ext cx="1236236"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Generally:</a:t>
            </a:r>
          </a:p>
        </p:txBody>
      </p:sp>
      <p:pic>
        <p:nvPicPr>
          <p:cNvPr id="13" name="Picture 12">
            <a:extLst>
              <a:ext uri="{FF2B5EF4-FFF2-40B4-BE49-F238E27FC236}">
                <a16:creationId xmlns:a16="http://schemas.microsoft.com/office/drawing/2014/main" id="{1682BE9B-99D1-CA45-B6A0-CCAA0606A35B}"/>
              </a:ext>
            </a:extLst>
          </p:cNvPr>
          <p:cNvPicPr>
            <a:picLocks noChangeAspect="1"/>
          </p:cNvPicPr>
          <p:nvPr/>
        </p:nvPicPr>
        <p:blipFill>
          <a:blip r:embed="rId7"/>
          <a:stretch>
            <a:fillRect/>
          </a:stretch>
        </p:blipFill>
        <p:spPr>
          <a:xfrm>
            <a:off x="7491112" y="6284437"/>
            <a:ext cx="4076700" cy="457200"/>
          </a:xfrm>
          <a:prstGeom prst="rect">
            <a:avLst/>
          </a:prstGeom>
        </p:spPr>
      </p:pic>
      <p:pic>
        <p:nvPicPr>
          <p:cNvPr id="14" name="Picture 13">
            <a:extLst>
              <a:ext uri="{FF2B5EF4-FFF2-40B4-BE49-F238E27FC236}">
                <a16:creationId xmlns:a16="http://schemas.microsoft.com/office/drawing/2014/main" id="{08C44E3D-7E73-A3F4-876F-A20FB897B92A}"/>
              </a:ext>
            </a:extLst>
          </p:cNvPr>
          <p:cNvPicPr>
            <a:picLocks noChangeAspect="1"/>
          </p:cNvPicPr>
          <p:nvPr/>
        </p:nvPicPr>
        <p:blipFill>
          <a:blip r:embed="rId8"/>
          <a:stretch>
            <a:fillRect/>
          </a:stretch>
        </p:blipFill>
        <p:spPr>
          <a:xfrm>
            <a:off x="16166" y="15335"/>
            <a:ext cx="4108159" cy="487313"/>
          </a:xfrm>
          <a:prstGeom prst="rect">
            <a:avLst/>
          </a:prstGeom>
        </p:spPr>
      </p:pic>
    </p:spTree>
    <p:extLst>
      <p:ext uri="{BB962C8B-B14F-4D97-AF65-F5344CB8AC3E}">
        <p14:creationId xmlns:p14="http://schemas.microsoft.com/office/powerpoint/2010/main" val="1253391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A3704C-EE60-4847-9346-039781231BA3}"/>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17</a:t>
            </a:fld>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CEA7A64-9D02-8F49-850D-9DE97CE60139}"/>
              </a:ext>
            </a:extLst>
          </p:cNvPr>
          <p:cNvSpPr txBox="1"/>
          <p:nvPr/>
        </p:nvSpPr>
        <p:spPr>
          <a:xfrm>
            <a:off x="3706770" y="1438275"/>
            <a:ext cx="4453270"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Repulsion and Dispersion Terms</a:t>
            </a:r>
          </a:p>
        </p:txBody>
      </p:sp>
      <p:sp>
        <p:nvSpPr>
          <p:cNvPr id="4" name="TextBox 3">
            <a:extLst>
              <a:ext uri="{FF2B5EF4-FFF2-40B4-BE49-F238E27FC236}">
                <a16:creationId xmlns:a16="http://schemas.microsoft.com/office/drawing/2014/main" id="{C99EB897-5FED-7941-8417-E49714DC60AF}"/>
              </a:ext>
            </a:extLst>
          </p:cNvPr>
          <p:cNvSpPr txBox="1"/>
          <p:nvPr/>
        </p:nvSpPr>
        <p:spPr>
          <a:xfrm>
            <a:off x="1593764" y="2323503"/>
            <a:ext cx="305128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Leonard-Jones (6-12) Potential</a:t>
            </a:r>
          </a:p>
        </p:txBody>
      </p:sp>
      <p:pic>
        <p:nvPicPr>
          <p:cNvPr id="5" name="Picture 4">
            <a:extLst>
              <a:ext uri="{FF2B5EF4-FFF2-40B4-BE49-F238E27FC236}">
                <a16:creationId xmlns:a16="http://schemas.microsoft.com/office/drawing/2014/main" id="{6D5CE7D3-8A21-DB40-82FA-657FED1C662D}"/>
              </a:ext>
            </a:extLst>
          </p:cNvPr>
          <p:cNvPicPr>
            <a:picLocks noChangeAspect="1"/>
          </p:cNvPicPr>
          <p:nvPr/>
        </p:nvPicPr>
        <p:blipFill>
          <a:blip r:embed="rId2"/>
          <a:stretch>
            <a:fillRect/>
          </a:stretch>
        </p:blipFill>
        <p:spPr>
          <a:xfrm>
            <a:off x="3017879" y="2828752"/>
            <a:ext cx="2044700" cy="762000"/>
          </a:xfrm>
          <a:prstGeom prst="rect">
            <a:avLst/>
          </a:prstGeom>
        </p:spPr>
      </p:pic>
      <p:sp>
        <p:nvSpPr>
          <p:cNvPr id="6" name="TextBox 5">
            <a:extLst>
              <a:ext uri="{FF2B5EF4-FFF2-40B4-BE49-F238E27FC236}">
                <a16:creationId xmlns:a16="http://schemas.microsoft.com/office/drawing/2014/main" id="{4FC22425-7BCF-854A-ABA2-CA269358BBB8}"/>
              </a:ext>
            </a:extLst>
          </p:cNvPr>
          <p:cNvSpPr txBox="1"/>
          <p:nvPr/>
        </p:nvSpPr>
        <p:spPr>
          <a:xfrm>
            <a:off x="5753355" y="2961239"/>
            <a:ext cx="4950394"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12 is repulsive since </a:t>
            </a:r>
            <a:r>
              <a:rPr lang="en-US" dirty="0" err="1">
                <a:latin typeface="Times New Roman" panose="02020603050405020304" pitchFamily="18" charset="0"/>
                <a:cs typeface="Times New Roman" panose="02020603050405020304" pitchFamily="18" charset="0"/>
              </a:rPr>
              <a:t>dE</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dr</a:t>
            </a:r>
            <a:r>
              <a:rPr lang="en-US" dirty="0">
                <a:latin typeface="Times New Roman" panose="02020603050405020304" pitchFamily="18" charset="0"/>
                <a:cs typeface="Times New Roman" panose="02020603050405020304" pitchFamily="18" charset="0"/>
              </a:rPr>
              <a:t> = F is positive (guessed)</a:t>
            </a:r>
          </a:p>
          <a:p>
            <a:r>
              <a:rPr lang="en-US" dirty="0">
                <a:latin typeface="Times New Roman" panose="02020603050405020304" pitchFamily="18" charset="0"/>
                <a:cs typeface="Times New Roman" panose="02020603050405020304" pitchFamily="18" charset="0"/>
              </a:rPr>
              <a:t>6 is van der Waals attractive force (calculated)</a:t>
            </a:r>
          </a:p>
        </p:txBody>
      </p:sp>
      <p:sp>
        <p:nvSpPr>
          <p:cNvPr id="7" name="TextBox 6">
            <a:extLst>
              <a:ext uri="{FF2B5EF4-FFF2-40B4-BE49-F238E27FC236}">
                <a16:creationId xmlns:a16="http://schemas.microsoft.com/office/drawing/2014/main" id="{A5C76907-F14C-D840-A5A9-33B531E79D53}"/>
              </a:ext>
            </a:extLst>
          </p:cNvPr>
          <p:cNvSpPr txBox="1"/>
          <p:nvPr/>
        </p:nvSpPr>
        <p:spPr>
          <a:xfrm>
            <a:off x="1593764" y="3743832"/>
            <a:ext cx="222567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Buckingham Potential</a:t>
            </a:r>
          </a:p>
        </p:txBody>
      </p:sp>
      <p:pic>
        <p:nvPicPr>
          <p:cNvPr id="8" name="Picture 7">
            <a:extLst>
              <a:ext uri="{FF2B5EF4-FFF2-40B4-BE49-F238E27FC236}">
                <a16:creationId xmlns:a16="http://schemas.microsoft.com/office/drawing/2014/main" id="{503B5BCD-B109-9943-B06F-B071C12EB199}"/>
              </a:ext>
            </a:extLst>
          </p:cNvPr>
          <p:cNvPicPr>
            <a:picLocks noChangeAspect="1"/>
          </p:cNvPicPr>
          <p:nvPr/>
        </p:nvPicPr>
        <p:blipFill>
          <a:blip r:embed="rId3"/>
          <a:stretch>
            <a:fillRect/>
          </a:stretch>
        </p:blipFill>
        <p:spPr>
          <a:xfrm>
            <a:off x="3017879" y="4113164"/>
            <a:ext cx="3060700" cy="812800"/>
          </a:xfrm>
          <a:prstGeom prst="rect">
            <a:avLst/>
          </a:prstGeom>
        </p:spPr>
      </p:pic>
      <p:sp>
        <p:nvSpPr>
          <p:cNvPr id="9" name="TextBox 8">
            <a:extLst>
              <a:ext uri="{FF2B5EF4-FFF2-40B4-BE49-F238E27FC236}">
                <a16:creationId xmlns:a16="http://schemas.microsoft.com/office/drawing/2014/main" id="{ACB0670D-ED22-E341-BC6F-3395E4AEEAD0}"/>
              </a:ext>
            </a:extLst>
          </p:cNvPr>
          <p:cNvSpPr txBox="1"/>
          <p:nvPr/>
        </p:nvSpPr>
        <p:spPr>
          <a:xfrm>
            <a:off x="6684748" y="4334898"/>
            <a:ext cx="423725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Exponential term works better for ceramics</a:t>
            </a:r>
          </a:p>
        </p:txBody>
      </p:sp>
      <p:pic>
        <p:nvPicPr>
          <p:cNvPr id="10" name="Picture 9">
            <a:extLst>
              <a:ext uri="{FF2B5EF4-FFF2-40B4-BE49-F238E27FC236}">
                <a16:creationId xmlns:a16="http://schemas.microsoft.com/office/drawing/2014/main" id="{2C3D6AA4-612A-34FB-41D3-745B2D6E3247}"/>
              </a:ext>
            </a:extLst>
          </p:cNvPr>
          <p:cNvPicPr>
            <a:picLocks noChangeAspect="1"/>
          </p:cNvPicPr>
          <p:nvPr/>
        </p:nvPicPr>
        <p:blipFill>
          <a:blip r:embed="rId4"/>
          <a:stretch>
            <a:fillRect/>
          </a:stretch>
        </p:blipFill>
        <p:spPr>
          <a:xfrm>
            <a:off x="16166" y="15335"/>
            <a:ext cx="4108159" cy="487313"/>
          </a:xfrm>
          <a:prstGeom prst="rect">
            <a:avLst/>
          </a:prstGeom>
        </p:spPr>
      </p:pic>
    </p:spTree>
    <p:extLst>
      <p:ext uri="{BB962C8B-B14F-4D97-AF65-F5344CB8AC3E}">
        <p14:creationId xmlns:p14="http://schemas.microsoft.com/office/powerpoint/2010/main" val="10255497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926EDE-4A46-1D4B-BCF2-AAFBA9FF16A7}"/>
              </a:ext>
            </a:extLst>
          </p:cNvPr>
          <p:cNvSpPr>
            <a:spLocks noGrp="1"/>
          </p:cNvSpPr>
          <p:nvPr>
            <p:ph type="sldNum" sz="quarter" idx="12"/>
          </p:nvPr>
        </p:nvSpPr>
        <p:spPr/>
        <p:txBody>
          <a:bodyPr/>
          <a:lstStyle/>
          <a:p>
            <a:fld id="{A9BA3742-A031-AB4B-BFFE-24095D5D1789}" type="slidenum">
              <a:rPr lang="en-US" smtClean="0"/>
              <a:t>18</a:t>
            </a:fld>
            <a:endParaRPr lang="en-US"/>
          </a:p>
        </p:txBody>
      </p:sp>
      <p:pic>
        <p:nvPicPr>
          <p:cNvPr id="3" name="Picture 2">
            <a:extLst>
              <a:ext uri="{FF2B5EF4-FFF2-40B4-BE49-F238E27FC236}">
                <a16:creationId xmlns:a16="http://schemas.microsoft.com/office/drawing/2014/main" id="{03A9EB83-AE53-0542-AA45-8650D5EE698F}"/>
              </a:ext>
            </a:extLst>
          </p:cNvPr>
          <p:cNvPicPr>
            <a:picLocks noChangeAspect="1"/>
          </p:cNvPicPr>
          <p:nvPr/>
        </p:nvPicPr>
        <p:blipFill>
          <a:blip r:embed="rId2"/>
          <a:stretch>
            <a:fillRect/>
          </a:stretch>
        </p:blipFill>
        <p:spPr>
          <a:xfrm>
            <a:off x="3432505" y="0"/>
            <a:ext cx="8759495" cy="6858000"/>
          </a:xfrm>
          <a:prstGeom prst="rect">
            <a:avLst/>
          </a:prstGeom>
        </p:spPr>
      </p:pic>
      <p:pic>
        <p:nvPicPr>
          <p:cNvPr id="4" name="Picture 3">
            <a:extLst>
              <a:ext uri="{FF2B5EF4-FFF2-40B4-BE49-F238E27FC236}">
                <a16:creationId xmlns:a16="http://schemas.microsoft.com/office/drawing/2014/main" id="{C26E359D-047E-AA4B-A569-32A47174797A}"/>
              </a:ext>
            </a:extLst>
          </p:cNvPr>
          <p:cNvPicPr>
            <a:picLocks noChangeAspect="1"/>
          </p:cNvPicPr>
          <p:nvPr/>
        </p:nvPicPr>
        <p:blipFill>
          <a:blip r:embed="rId3"/>
          <a:stretch>
            <a:fillRect/>
          </a:stretch>
        </p:blipFill>
        <p:spPr>
          <a:xfrm>
            <a:off x="4491091" y="2419199"/>
            <a:ext cx="4716283" cy="424080"/>
          </a:xfrm>
          <a:prstGeom prst="rect">
            <a:avLst/>
          </a:prstGeom>
        </p:spPr>
      </p:pic>
      <p:pic>
        <p:nvPicPr>
          <p:cNvPr id="5" name="Picture 4">
            <a:extLst>
              <a:ext uri="{FF2B5EF4-FFF2-40B4-BE49-F238E27FC236}">
                <a16:creationId xmlns:a16="http://schemas.microsoft.com/office/drawing/2014/main" id="{344E2D40-6052-E446-8288-29A0CCEBB767}"/>
              </a:ext>
            </a:extLst>
          </p:cNvPr>
          <p:cNvPicPr>
            <a:picLocks noChangeAspect="1"/>
          </p:cNvPicPr>
          <p:nvPr/>
        </p:nvPicPr>
        <p:blipFill>
          <a:blip r:embed="rId4"/>
          <a:stretch>
            <a:fillRect/>
          </a:stretch>
        </p:blipFill>
        <p:spPr>
          <a:xfrm>
            <a:off x="-81631" y="1954399"/>
            <a:ext cx="3956834" cy="1586169"/>
          </a:xfrm>
          <a:prstGeom prst="rect">
            <a:avLst/>
          </a:prstGeom>
        </p:spPr>
      </p:pic>
      <p:grpSp>
        <p:nvGrpSpPr>
          <p:cNvPr id="8" name="Group 7">
            <a:extLst>
              <a:ext uri="{FF2B5EF4-FFF2-40B4-BE49-F238E27FC236}">
                <a16:creationId xmlns:a16="http://schemas.microsoft.com/office/drawing/2014/main" id="{D5120B5C-F63E-5443-B0FC-8B38FA450EC0}"/>
              </a:ext>
            </a:extLst>
          </p:cNvPr>
          <p:cNvGrpSpPr/>
          <p:nvPr/>
        </p:nvGrpSpPr>
        <p:grpSpPr>
          <a:xfrm>
            <a:off x="4817110" y="3905069"/>
            <a:ext cx="5727700" cy="406400"/>
            <a:chOff x="4817110" y="3905069"/>
            <a:chExt cx="5727700" cy="406400"/>
          </a:xfrm>
        </p:grpSpPr>
        <p:pic>
          <p:nvPicPr>
            <p:cNvPr id="6" name="Picture 5">
              <a:extLst>
                <a:ext uri="{FF2B5EF4-FFF2-40B4-BE49-F238E27FC236}">
                  <a16:creationId xmlns:a16="http://schemas.microsoft.com/office/drawing/2014/main" id="{2A306790-4F43-2A49-8E74-0338AACA1F1C}"/>
                </a:ext>
              </a:extLst>
            </p:cNvPr>
            <p:cNvPicPr>
              <a:picLocks noChangeAspect="1"/>
            </p:cNvPicPr>
            <p:nvPr/>
          </p:nvPicPr>
          <p:blipFill>
            <a:blip r:embed="rId5"/>
            <a:stretch>
              <a:fillRect/>
            </a:stretch>
          </p:blipFill>
          <p:spPr>
            <a:xfrm>
              <a:off x="4817110" y="3905069"/>
              <a:ext cx="5727700" cy="406400"/>
            </a:xfrm>
            <a:prstGeom prst="rect">
              <a:avLst/>
            </a:prstGeom>
          </p:spPr>
        </p:pic>
        <p:sp>
          <p:nvSpPr>
            <p:cNvPr id="7" name="Oval 6">
              <a:extLst>
                <a:ext uri="{FF2B5EF4-FFF2-40B4-BE49-F238E27FC236}">
                  <a16:creationId xmlns:a16="http://schemas.microsoft.com/office/drawing/2014/main" id="{BA8245A8-5E6A-0441-8C2B-FD4433F2757F}"/>
                </a:ext>
              </a:extLst>
            </p:cNvPr>
            <p:cNvSpPr/>
            <p:nvPr/>
          </p:nvSpPr>
          <p:spPr>
            <a:xfrm>
              <a:off x="5756367" y="3960223"/>
              <a:ext cx="452845" cy="2960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6B64223E-1F1A-D564-E9DD-75F07221162B}"/>
              </a:ext>
            </a:extLst>
          </p:cNvPr>
          <p:cNvSpPr txBox="1"/>
          <p:nvPr/>
        </p:nvSpPr>
        <p:spPr>
          <a:xfrm>
            <a:off x="5010807" y="502648"/>
            <a:ext cx="2448106"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Less </a:t>
            </a:r>
            <a:r>
              <a:rPr lang="en-US" dirty="0" err="1">
                <a:latin typeface="Times New Roman" panose="02020603050405020304" pitchFamily="18" charset="0"/>
                <a:cs typeface="Times New Roman" panose="02020603050405020304" pitchFamily="18" charset="0"/>
              </a:rPr>
              <a:t>electroneg</a:t>
            </a:r>
            <a:r>
              <a:rPr lang="en-US" dirty="0">
                <a:latin typeface="Times New Roman" panose="02020603050405020304" pitchFamily="18" charset="0"/>
                <a:cs typeface="Times New Roman" panose="02020603050405020304" pitchFamily="18" charset="0"/>
              </a:rPr>
              <a:t>. Halides</a:t>
            </a:r>
          </a:p>
          <a:p>
            <a:r>
              <a:rPr lang="en-US" dirty="0">
                <a:latin typeface="Times New Roman" panose="02020603050405020304" pitchFamily="18" charset="0"/>
                <a:cs typeface="Times New Roman" panose="02020603050405020304" pitchFamily="18" charset="0"/>
              </a:rPr>
              <a:t>	Less stable</a:t>
            </a:r>
          </a:p>
        </p:txBody>
      </p:sp>
      <p:sp>
        <p:nvSpPr>
          <p:cNvPr id="12" name="TextBox 11">
            <a:extLst>
              <a:ext uri="{FF2B5EF4-FFF2-40B4-BE49-F238E27FC236}">
                <a16:creationId xmlns:a16="http://schemas.microsoft.com/office/drawing/2014/main" id="{710658BE-27F7-0558-1B35-0C41D897D9A9}"/>
              </a:ext>
            </a:extLst>
          </p:cNvPr>
          <p:cNvSpPr txBox="1"/>
          <p:nvPr/>
        </p:nvSpPr>
        <p:spPr>
          <a:xfrm>
            <a:off x="9519125" y="172896"/>
            <a:ext cx="2609661"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Less </a:t>
            </a:r>
            <a:r>
              <a:rPr lang="en-US" dirty="0" err="1">
                <a:latin typeface="Times New Roman" panose="02020603050405020304" pitchFamily="18" charset="0"/>
                <a:cs typeface="Times New Roman" panose="02020603050405020304" pitchFamily="18" charset="0"/>
              </a:rPr>
              <a:t>electroneg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Alkalies</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Less stable</a:t>
            </a:r>
          </a:p>
        </p:txBody>
      </p:sp>
      <p:sp>
        <p:nvSpPr>
          <p:cNvPr id="13" name="TextBox 12">
            <a:extLst>
              <a:ext uri="{FF2B5EF4-FFF2-40B4-BE49-F238E27FC236}">
                <a16:creationId xmlns:a16="http://schemas.microsoft.com/office/drawing/2014/main" id="{0B1AE91A-7870-010E-BAFB-80C35AA7BCA3}"/>
              </a:ext>
            </a:extLst>
          </p:cNvPr>
          <p:cNvSpPr txBox="1"/>
          <p:nvPr/>
        </p:nvSpPr>
        <p:spPr>
          <a:xfrm>
            <a:off x="4597873" y="1564438"/>
            <a:ext cx="82586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Lattice</a:t>
            </a:r>
          </a:p>
        </p:txBody>
      </p:sp>
      <p:sp>
        <p:nvSpPr>
          <p:cNvPr id="14" name="TextBox 13">
            <a:extLst>
              <a:ext uri="{FF2B5EF4-FFF2-40B4-BE49-F238E27FC236}">
                <a16:creationId xmlns:a16="http://schemas.microsoft.com/office/drawing/2014/main" id="{45288D42-D273-9D4C-FC11-59D0A8C497D0}"/>
              </a:ext>
            </a:extLst>
          </p:cNvPr>
          <p:cNvSpPr txBox="1"/>
          <p:nvPr/>
        </p:nvSpPr>
        <p:spPr>
          <a:xfrm>
            <a:off x="8937876" y="1604018"/>
            <a:ext cx="82586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Lattice</a:t>
            </a:r>
          </a:p>
        </p:txBody>
      </p:sp>
      <p:sp>
        <p:nvSpPr>
          <p:cNvPr id="15" name="TextBox 14">
            <a:extLst>
              <a:ext uri="{FF2B5EF4-FFF2-40B4-BE49-F238E27FC236}">
                <a16:creationId xmlns:a16="http://schemas.microsoft.com/office/drawing/2014/main" id="{DF0EA87B-A6E3-0AB1-1009-1EB8E7C2F12A}"/>
              </a:ext>
            </a:extLst>
          </p:cNvPr>
          <p:cNvSpPr txBox="1"/>
          <p:nvPr/>
        </p:nvSpPr>
        <p:spPr>
          <a:xfrm>
            <a:off x="9519124" y="3785102"/>
            <a:ext cx="2609661"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Less </a:t>
            </a:r>
            <a:r>
              <a:rPr lang="en-US" dirty="0" err="1">
                <a:latin typeface="Times New Roman" panose="02020603050405020304" pitchFamily="18" charset="0"/>
                <a:cs typeface="Times New Roman" panose="02020603050405020304" pitchFamily="18" charset="0"/>
              </a:rPr>
              <a:t>electroneg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Alkalies</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More stable</a:t>
            </a:r>
          </a:p>
        </p:txBody>
      </p:sp>
      <p:pic>
        <p:nvPicPr>
          <p:cNvPr id="9" name="Picture 8">
            <a:extLst>
              <a:ext uri="{FF2B5EF4-FFF2-40B4-BE49-F238E27FC236}">
                <a16:creationId xmlns:a16="http://schemas.microsoft.com/office/drawing/2014/main" id="{181115E1-BC11-AE8C-3CC9-7277BD5586C5}"/>
              </a:ext>
            </a:extLst>
          </p:cNvPr>
          <p:cNvPicPr>
            <a:picLocks noChangeAspect="1"/>
          </p:cNvPicPr>
          <p:nvPr/>
        </p:nvPicPr>
        <p:blipFill>
          <a:blip r:embed="rId6"/>
          <a:stretch>
            <a:fillRect/>
          </a:stretch>
        </p:blipFill>
        <p:spPr>
          <a:xfrm>
            <a:off x="16166" y="15335"/>
            <a:ext cx="3353125" cy="487313"/>
          </a:xfrm>
          <a:prstGeom prst="rect">
            <a:avLst/>
          </a:prstGeom>
        </p:spPr>
      </p:pic>
      <p:sp>
        <p:nvSpPr>
          <p:cNvPr id="10" name="TextBox 9">
            <a:extLst>
              <a:ext uri="{FF2B5EF4-FFF2-40B4-BE49-F238E27FC236}">
                <a16:creationId xmlns:a16="http://schemas.microsoft.com/office/drawing/2014/main" id="{E80BBD43-4DAD-662A-1FF2-248738E68B10}"/>
              </a:ext>
            </a:extLst>
          </p:cNvPr>
          <p:cNvSpPr txBox="1"/>
          <p:nvPr/>
        </p:nvSpPr>
        <p:spPr>
          <a:xfrm>
            <a:off x="782515" y="641838"/>
            <a:ext cx="1286571" cy="369332"/>
          </a:xfrm>
          <a:prstGeom prst="rect">
            <a:avLst/>
          </a:prstGeom>
          <a:noFill/>
        </p:spPr>
        <p:txBody>
          <a:bodyPr wrap="none" rtlCol="0">
            <a:spAutoFit/>
          </a:bodyPr>
          <a:lstStyle/>
          <a:p>
            <a:r>
              <a:rPr lang="en-US" dirty="0"/>
              <a:t>Polarization</a:t>
            </a:r>
          </a:p>
        </p:txBody>
      </p:sp>
    </p:spTree>
    <p:extLst>
      <p:ext uri="{BB962C8B-B14F-4D97-AF65-F5344CB8AC3E}">
        <p14:creationId xmlns:p14="http://schemas.microsoft.com/office/powerpoint/2010/main" val="3930796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0B3A3B-7F3C-BD43-AE1E-F03531F8CD7B}"/>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19</a:t>
            </a:fld>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3B43E8A-F745-C141-A622-463FCEC9EB35}"/>
              </a:ext>
            </a:extLst>
          </p:cNvPr>
          <p:cNvSpPr txBox="1"/>
          <p:nvPr/>
        </p:nvSpPr>
        <p:spPr>
          <a:xfrm>
            <a:off x="3521675" y="520325"/>
            <a:ext cx="6289590" cy="830997"/>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Trends in Enthalpy of Formation Alkali Metals</a:t>
            </a:r>
          </a:p>
        </p:txBody>
      </p:sp>
      <p:pic>
        <p:nvPicPr>
          <p:cNvPr id="4" name="Picture 3">
            <a:extLst>
              <a:ext uri="{FF2B5EF4-FFF2-40B4-BE49-F238E27FC236}">
                <a16:creationId xmlns:a16="http://schemas.microsoft.com/office/drawing/2014/main" id="{1DA0A231-DE77-1A43-A3A2-5E7F421D6C7C}"/>
              </a:ext>
            </a:extLst>
          </p:cNvPr>
          <p:cNvPicPr>
            <a:picLocks noChangeAspect="1"/>
          </p:cNvPicPr>
          <p:nvPr/>
        </p:nvPicPr>
        <p:blipFill>
          <a:blip r:embed="rId2"/>
          <a:stretch>
            <a:fillRect/>
          </a:stretch>
        </p:blipFill>
        <p:spPr>
          <a:xfrm>
            <a:off x="1390650" y="981990"/>
            <a:ext cx="9631577" cy="5374360"/>
          </a:xfrm>
          <a:prstGeom prst="rect">
            <a:avLst/>
          </a:prstGeom>
        </p:spPr>
      </p:pic>
      <p:sp>
        <p:nvSpPr>
          <p:cNvPr id="5" name="TextBox 4">
            <a:extLst>
              <a:ext uri="{FF2B5EF4-FFF2-40B4-BE49-F238E27FC236}">
                <a16:creationId xmlns:a16="http://schemas.microsoft.com/office/drawing/2014/main" id="{47D5885D-7CD0-534A-92ED-E251E630CC15}"/>
              </a:ext>
            </a:extLst>
          </p:cNvPr>
          <p:cNvSpPr txBox="1"/>
          <p:nvPr/>
        </p:nvSpPr>
        <p:spPr>
          <a:xfrm>
            <a:off x="3753395" y="2133600"/>
            <a:ext cx="2281646"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Lattice cancels atomization and ionization</a:t>
            </a:r>
          </a:p>
        </p:txBody>
      </p:sp>
      <p:grpSp>
        <p:nvGrpSpPr>
          <p:cNvPr id="10" name="Group 9">
            <a:extLst>
              <a:ext uri="{FF2B5EF4-FFF2-40B4-BE49-F238E27FC236}">
                <a16:creationId xmlns:a16="http://schemas.microsoft.com/office/drawing/2014/main" id="{A8A6A51A-D8F6-6548-9E2C-5C164C818684}"/>
              </a:ext>
            </a:extLst>
          </p:cNvPr>
          <p:cNvGrpSpPr/>
          <p:nvPr/>
        </p:nvGrpSpPr>
        <p:grpSpPr>
          <a:xfrm>
            <a:off x="158024" y="258424"/>
            <a:ext cx="3691164" cy="261901"/>
            <a:chOff x="158024" y="258424"/>
            <a:chExt cx="3691164" cy="261901"/>
          </a:xfrm>
        </p:grpSpPr>
        <p:pic>
          <p:nvPicPr>
            <p:cNvPr id="7" name="Picture 6">
              <a:extLst>
                <a:ext uri="{FF2B5EF4-FFF2-40B4-BE49-F238E27FC236}">
                  <a16:creationId xmlns:a16="http://schemas.microsoft.com/office/drawing/2014/main" id="{2CAB19B3-1346-064E-96FB-527571051DF3}"/>
                </a:ext>
              </a:extLst>
            </p:cNvPr>
            <p:cNvPicPr>
              <a:picLocks noChangeAspect="1"/>
            </p:cNvPicPr>
            <p:nvPr/>
          </p:nvPicPr>
          <p:blipFill>
            <a:blip r:embed="rId3"/>
            <a:stretch>
              <a:fillRect/>
            </a:stretch>
          </p:blipFill>
          <p:spPr>
            <a:xfrm>
              <a:off x="158024" y="258424"/>
              <a:ext cx="3691164" cy="261901"/>
            </a:xfrm>
            <a:prstGeom prst="rect">
              <a:avLst/>
            </a:prstGeom>
          </p:spPr>
        </p:pic>
        <p:sp>
          <p:nvSpPr>
            <p:cNvPr id="8" name="Oval 7">
              <a:extLst>
                <a:ext uri="{FF2B5EF4-FFF2-40B4-BE49-F238E27FC236}">
                  <a16:creationId xmlns:a16="http://schemas.microsoft.com/office/drawing/2014/main" id="{D43EB9D9-4458-3744-BDFB-AA70649D8E32}"/>
                </a:ext>
              </a:extLst>
            </p:cNvPr>
            <p:cNvSpPr/>
            <p:nvPr/>
          </p:nvSpPr>
          <p:spPr>
            <a:xfrm>
              <a:off x="763320" y="293968"/>
              <a:ext cx="291832" cy="1908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6A105A1F-F6AE-404A-B4EE-3ECFE9DFF7D1}"/>
              </a:ext>
            </a:extLst>
          </p:cNvPr>
          <p:cNvSpPr txBox="1"/>
          <p:nvPr/>
        </p:nvSpPr>
        <p:spPr>
          <a:xfrm>
            <a:off x="8521337" y="3966755"/>
            <a:ext cx="2281646" cy="923330"/>
          </a:xfrm>
          <a:prstGeom prst="rect">
            <a:avLst/>
          </a:prstGeom>
          <a:noFill/>
        </p:spPr>
        <p:txBody>
          <a:bodyPr wrap="square" rtlCol="0">
            <a:spAutoFit/>
          </a:bodyPr>
          <a:lstStyle/>
          <a:p>
            <a:r>
              <a:rPr lang="en-US" dirty="0" err="1">
                <a:latin typeface="Symbol" pitchFamily="2" charset="2"/>
                <a:cs typeface="Times New Roman" panose="02020603050405020304" pitchFamily="18" charset="0"/>
              </a:rPr>
              <a:t>D</a:t>
            </a:r>
            <a:r>
              <a:rPr lang="en-US" dirty="0" err="1">
                <a:latin typeface="Times New Roman" panose="02020603050405020304" pitchFamily="18" charset="0"/>
                <a:cs typeface="Times New Roman" panose="02020603050405020304" pitchFamily="18" charset="0"/>
              </a:rPr>
              <a:t>H</a:t>
            </a:r>
            <a:r>
              <a:rPr lang="en-US" baseline="-25000" dirty="0" err="1">
                <a:latin typeface="Times New Roman" panose="02020603050405020304" pitchFamily="18" charset="0"/>
                <a:cs typeface="Times New Roman" panose="02020603050405020304" pitchFamily="18" charset="0"/>
              </a:rPr>
              <a:t>lattice</a:t>
            </a:r>
            <a:r>
              <a:rPr lang="en-US" dirty="0">
                <a:latin typeface="Times New Roman" panose="02020603050405020304" pitchFamily="18" charset="0"/>
                <a:cs typeface="Times New Roman" panose="02020603050405020304" pitchFamily="18" charset="0"/>
              </a:rPr>
              <a:t> drops others constant across halides Fig. 7.4 a c</a:t>
            </a:r>
          </a:p>
        </p:txBody>
      </p:sp>
      <p:sp>
        <p:nvSpPr>
          <p:cNvPr id="11" name="TextBox 10">
            <a:extLst>
              <a:ext uri="{FF2B5EF4-FFF2-40B4-BE49-F238E27FC236}">
                <a16:creationId xmlns:a16="http://schemas.microsoft.com/office/drawing/2014/main" id="{7C7C7EEE-3872-F575-3791-A0DAB63F6048}"/>
              </a:ext>
            </a:extLst>
          </p:cNvPr>
          <p:cNvSpPr txBox="1"/>
          <p:nvPr/>
        </p:nvSpPr>
        <p:spPr>
          <a:xfrm>
            <a:off x="3108800" y="981990"/>
            <a:ext cx="260966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Less </a:t>
            </a:r>
            <a:r>
              <a:rPr lang="en-US" dirty="0" err="1">
                <a:latin typeface="Times New Roman" panose="02020603050405020304" pitchFamily="18" charset="0"/>
                <a:cs typeface="Times New Roman" panose="02020603050405020304" pitchFamily="18" charset="0"/>
              </a:rPr>
              <a:t>electroneg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alkalies</a:t>
            </a:r>
            <a:endParaRPr lang="en-US"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FD8605CD-7435-5E60-CA86-BC3D37A927BC}"/>
              </a:ext>
            </a:extLst>
          </p:cNvPr>
          <p:cNvSpPr txBox="1"/>
          <p:nvPr/>
        </p:nvSpPr>
        <p:spPr>
          <a:xfrm>
            <a:off x="7372539" y="910243"/>
            <a:ext cx="3428811"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Electroneg</a:t>
            </a:r>
            <a:r>
              <a:rPr lang="en-US" dirty="0">
                <a:latin typeface="Times New Roman" panose="02020603050405020304" pitchFamily="18" charset="0"/>
                <a:cs typeface="Times New Roman" panose="02020603050405020304" pitchFamily="18" charset="0"/>
              </a:rPr>
              <a:t>. Halide big impact</a:t>
            </a:r>
          </a:p>
        </p:txBody>
      </p:sp>
    </p:spTree>
    <p:extLst>
      <p:ext uri="{BB962C8B-B14F-4D97-AF65-F5344CB8AC3E}">
        <p14:creationId xmlns:p14="http://schemas.microsoft.com/office/powerpoint/2010/main" val="418509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2ACC503-CCC0-B24A-BBC7-24B8FC6C9A5F}"/>
              </a:ext>
            </a:extLst>
          </p:cNvPr>
          <p:cNvSpPr txBox="1"/>
          <p:nvPr/>
        </p:nvSpPr>
        <p:spPr>
          <a:xfrm>
            <a:off x="3555051" y="546931"/>
            <a:ext cx="291137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Ellingham Diagrams</a:t>
            </a:r>
          </a:p>
        </p:txBody>
      </p:sp>
      <p:sp>
        <p:nvSpPr>
          <p:cNvPr id="11" name="Slide Number Placeholder 10">
            <a:extLst>
              <a:ext uri="{FF2B5EF4-FFF2-40B4-BE49-F238E27FC236}">
                <a16:creationId xmlns:a16="http://schemas.microsoft.com/office/drawing/2014/main" id="{E84FFC91-BADE-6D48-9CD8-3DA3EE6E09A9}"/>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2</a:t>
            </a:fld>
            <a:endParaRPr lang="en-US">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5C3DFE25-7DB9-2F7F-EBAC-7A32EA68A9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0"/>
            <a:ext cx="60944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2095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3C5911-B9D7-B74E-A46B-7787A1769E91}"/>
              </a:ext>
            </a:extLst>
          </p:cNvPr>
          <p:cNvSpPr>
            <a:spLocks noGrp="1"/>
          </p:cNvSpPr>
          <p:nvPr>
            <p:ph type="sldNum" sz="quarter" idx="12"/>
          </p:nvPr>
        </p:nvSpPr>
        <p:spPr/>
        <p:txBody>
          <a:bodyPr/>
          <a:lstStyle/>
          <a:p>
            <a:fld id="{A9BA3742-A031-AB4B-BFFE-24095D5D1789}" type="slidenum">
              <a:rPr lang="en-US" smtClean="0"/>
              <a:t>20</a:t>
            </a:fld>
            <a:endParaRPr lang="en-US"/>
          </a:p>
        </p:txBody>
      </p:sp>
      <p:pic>
        <p:nvPicPr>
          <p:cNvPr id="3" name="Picture 2">
            <a:extLst>
              <a:ext uri="{FF2B5EF4-FFF2-40B4-BE49-F238E27FC236}">
                <a16:creationId xmlns:a16="http://schemas.microsoft.com/office/drawing/2014/main" id="{5FB3A4A4-D3DA-E744-8CBF-FA14D335F2C9}"/>
              </a:ext>
            </a:extLst>
          </p:cNvPr>
          <p:cNvPicPr>
            <a:picLocks noChangeAspect="1"/>
          </p:cNvPicPr>
          <p:nvPr/>
        </p:nvPicPr>
        <p:blipFill>
          <a:blip r:embed="rId2"/>
          <a:stretch>
            <a:fillRect/>
          </a:stretch>
        </p:blipFill>
        <p:spPr>
          <a:xfrm>
            <a:off x="1016000" y="958850"/>
            <a:ext cx="11176000" cy="5397500"/>
          </a:xfrm>
          <a:prstGeom prst="rect">
            <a:avLst/>
          </a:prstGeom>
        </p:spPr>
      </p:pic>
      <p:pic>
        <p:nvPicPr>
          <p:cNvPr id="4" name="Picture 3">
            <a:extLst>
              <a:ext uri="{FF2B5EF4-FFF2-40B4-BE49-F238E27FC236}">
                <a16:creationId xmlns:a16="http://schemas.microsoft.com/office/drawing/2014/main" id="{F2610089-196C-CE45-A0B1-F7F56EFBB9E5}"/>
              </a:ext>
            </a:extLst>
          </p:cNvPr>
          <p:cNvPicPr>
            <a:picLocks noChangeAspect="1"/>
          </p:cNvPicPr>
          <p:nvPr/>
        </p:nvPicPr>
        <p:blipFill>
          <a:blip r:embed="rId3"/>
          <a:stretch>
            <a:fillRect/>
          </a:stretch>
        </p:blipFill>
        <p:spPr>
          <a:xfrm>
            <a:off x="0" y="90764"/>
            <a:ext cx="3956834" cy="1586169"/>
          </a:xfrm>
          <a:prstGeom prst="rect">
            <a:avLst/>
          </a:prstGeom>
        </p:spPr>
      </p:pic>
      <p:cxnSp>
        <p:nvCxnSpPr>
          <p:cNvPr id="6" name="Straight Arrow Connector 5">
            <a:extLst>
              <a:ext uri="{FF2B5EF4-FFF2-40B4-BE49-F238E27FC236}">
                <a16:creationId xmlns:a16="http://schemas.microsoft.com/office/drawing/2014/main" id="{F6DA95E9-4A78-A6E7-9030-4FED4123EA46}"/>
              </a:ext>
            </a:extLst>
          </p:cNvPr>
          <p:cNvCxnSpPr/>
          <p:nvPr/>
        </p:nvCxnSpPr>
        <p:spPr>
          <a:xfrm flipV="1">
            <a:off x="485775" y="1676933"/>
            <a:ext cx="0" cy="4471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D424712-A6CA-2AB8-29AF-7E242725AE00}"/>
              </a:ext>
            </a:extLst>
          </p:cNvPr>
          <p:cNvCxnSpPr/>
          <p:nvPr/>
        </p:nvCxnSpPr>
        <p:spPr>
          <a:xfrm flipV="1">
            <a:off x="2619375" y="1453362"/>
            <a:ext cx="0" cy="4471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0517B43-BEBE-D610-4849-96BFBB0E3FB8}"/>
              </a:ext>
            </a:extLst>
          </p:cNvPr>
          <p:cNvSpPr txBox="1"/>
          <p:nvPr/>
        </p:nvSpPr>
        <p:spPr>
          <a:xfrm>
            <a:off x="4629149" y="0"/>
            <a:ext cx="7343775" cy="1200329"/>
          </a:xfrm>
          <a:prstGeom prst="rect">
            <a:avLst/>
          </a:prstGeom>
          <a:noFill/>
        </p:spPr>
        <p:txBody>
          <a:bodyPr wrap="square">
            <a:spAutoFit/>
          </a:bodyPr>
          <a:lstStyle/>
          <a:p>
            <a:r>
              <a:rPr lang="en-US" dirty="0">
                <a:solidFill>
                  <a:srgbClr val="211E1E"/>
                </a:solidFill>
                <a:latin typeface="Times New Roman" panose="02020603050405020304" pitchFamily="18" charset="0"/>
                <a:cs typeface="Times New Roman" panose="02020603050405020304" pitchFamily="18" charset="0"/>
              </a:rPr>
              <a:t>“E</a:t>
            </a:r>
            <a:r>
              <a:rPr lang="en-US" sz="1800" dirty="0">
                <a:solidFill>
                  <a:srgbClr val="211E1E"/>
                </a:solidFill>
                <a:effectLst/>
                <a:latin typeface="Times New Roman" panose="02020603050405020304" pitchFamily="18" charset="0"/>
                <a:cs typeface="Times New Roman" panose="02020603050405020304" pitchFamily="18" charset="0"/>
              </a:rPr>
              <a:t>xtra electrons (12) are not screening the nuclear charge effectively, resulting in a much </a:t>
            </a:r>
            <a:r>
              <a:rPr lang="en-US" sz="1800" b="1" dirty="0">
                <a:solidFill>
                  <a:srgbClr val="211E1E"/>
                </a:solidFill>
                <a:effectLst/>
                <a:latin typeface="Times New Roman" panose="02020603050405020304" pitchFamily="18" charset="0"/>
                <a:cs typeface="Times New Roman" panose="02020603050405020304" pitchFamily="18" charset="0"/>
              </a:rPr>
              <a:t>higher ionization enthalpy </a:t>
            </a:r>
            <a:r>
              <a:rPr lang="en-US" sz="1800" dirty="0">
                <a:solidFill>
                  <a:srgbClr val="211E1E"/>
                </a:solidFill>
                <a:effectLst/>
                <a:latin typeface="Times New Roman" panose="02020603050405020304" pitchFamily="18" charset="0"/>
                <a:cs typeface="Times New Roman" panose="02020603050405020304" pitchFamily="18" charset="0"/>
              </a:rPr>
              <a:t>for the group 12 elements and a </a:t>
            </a:r>
            <a:r>
              <a:rPr lang="en-US" sz="1800" b="1" dirty="0">
                <a:solidFill>
                  <a:srgbClr val="211E1E"/>
                </a:solidFill>
                <a:effectLst/>
                <a:latin typeface="Times New Roman" panose="02020603050405020304" pitchFamily="18" charset="0"/>
                <a:cs typeface="Times New Roman" panose="02020603050405020304" pitchFamily="18" charset="0"/>
              </a:rPr>
              <a:t>less negative enthalpy of formation </a:t>
            </a:r>
            <a:r>
              <a:rPr lang="en-US" sz="1800" dirty="0">
                <a:solidFill>
                  <a:srgbClr val="211E1E"/>
                </a:solidFill>
                <a:effectLst/>
                <a:latin typeface="Times New Roman" panose="02020603050405020304" pitchFamily="18" charset="0"/>
                <a:cs typeface="Times New Roman" panose="02020603050405020304" pitchFamily="18" charset="0"/>
              </a:rPr>
              <a:t>for the group 12 compounds compared with the group 2 compounds.” (book)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95400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2655DC-0B42-B844-A650-70B0EF5729A4}"/>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21</a:t>
            </a:fld>
            <a:endParaRPr lang="en-US">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88329A09-00B0-FB4D-A057-1BC887C97202}"/>
              </a:ext>
            </a:extLst>
          </p:cNvPr>
          <p:cNvSpPr txBox="1"/>
          <p:nvPr/>
        </p:nvSpPr>
        <p:spPr>
          <a:xfrm>
            <a:off x="3620529" y="160637"/>
            <a:ext cx="5495030"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Transition Metal Enthalpy of Formation</a:t>
            </a:r>
          </a:p>
        </p:txBody>
      </p:sp>
      <p:sp>
        <p:nvSpPr>
          <p:cNvPr id="5" name="TextBox 4">
            <a:extLst>
              <a:ext uri="{FF2B5EF4-FFF2-40B4-BE49-F238E27FC236}">
                <a16:creationId xmlns:a16="http://schemas.microsoft.com/office/drawing/2014/main" id="{321048AE-A3DB-AEE7-09B8-06D14DF82A0E}"/>
              </a:ext>
            </a:extLst>
          </p:cNvPr>
          <p:cNvSpPr txBox="1"/>
          <p:nvPr/>
        </p:nvSpPr>
        <p:spPr>
          <a:xfrm>
            <a:off x="3048733" y="2828836"/>
            <a:ext cx="6097464" cy="1200329"/>
          </a:xfrm>
          <a:prstGeom prst="rect">
            <a:avLst/>
          </a:prstGeom>
          <a:noFill/>
        </p:spPr>
        <p:txBody>
          <a:bodyPr wrap="square">
            <a:spAutoFit/>
          </a:bodyPr>
          <a:lstStyle/>
          <a:p>
            <a:pPr algn="l"/>
            <a:r>
              <a:rPr lang="en-US" b="1" i="0" u="none" strike="noStrike" dirty="0">
                <a:solidFill>
                  <a:srgbClr val="001D35"/>
                </a:solidFill>
                <a:effectLst/>
                <a:latin typeface="Google Sans"/>
              </a:rPr>
              <a:t>Crystal Field Theory (CFT):</a:t>
            </a:r>
            <a:endParaRPr lang="en-US" b="0" i="0" u="none" strike="noStrike" dirty="0">
              <a:solidFill>
                <a:srgbClr val="001D35"/>
              </a:solidFill>
              <a:effectLst/>
              <a:latin typeface="Google Sans"/>
            </a:endParaRPr>
          </a:p>
          <a:p>
            <a:pPr algn="l"/>
            <a:r>
              <a:rPr lang="en-US" b="0" i="0" u="none" strike="noStrike" dirty="0">
                <a:effectLst/>
                <a:latin typeface="Google Sans"/>
              </a:rPr>
              <a:t>This theory explains how the arrangement of ligands around a central metal ion splits the d orbitals into different energy levels, depending on the geometry of the complex.</a:t>
            </a:r>
          </a:p>
        </p:txBody>
      </p:sp>
      <p:pic>
        <p:nvPicPr>
          <p:cNvPr id="6" name="Picture 5">
            <a:extLst>
              <a:ext uri="{FF2B5EF4-FFF2-40B4-BE49-F238E27FC236}">
                <a16:creationId xmlns:a16="http://schemas.microsoft.com/office/drawing/2014/main" id="{6A439375-E1AF-6682-98E2-3535EFA79153}"/>
              </a:ext>
            </a:extLst>
          </p:cNvPr>
          <p:cNvPicPr>
            <a:picLocks noChangeAspect="1"/>
          </p:cNvPicPr>
          <p:nvPr/>
        </p:nvPicPr>
        <p:blipFill>
          <a:blip r:embed="rId2"/>
          <a:stretch>
            <a:fillRect/>
          </a:stretch>
        </p:blipFill>
        <p:spPr>
          <a:xfrm>
            <a:off x="2934433" y="1710512"/>
            <a:ext cx="6556280" cy="777711"/>
          </a:xfrm>
          <a:prstGeom prst="rect">
            <a:avLst/>
          </a:prstGeom>
        </p:spPr>
      </p:pic>
    </p:spTree>
    <p:extLst>
      <p:ext uri="{BB962C8B-B14F-4D97-AF65-F5344CB8AC3E}">
        <p14:creationId xmlns:p14="http://schemas.microsoft.com/office/powerpoint/2010/main" val="104625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5F48AE-83E3-7A4A-BC0A-61241E479E8F}"/>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22</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01DB5B6-5F62-FC4C-BF3B-AE7D111B4844}"/>
              </a:ext>
            </a:extLst>
          </p:cNvPr>
          <p:cNvPicPr>
            <a:picLocks noChangeAspect="1"/>
          </p:cNvPicPr>
          <p:nvPr/>
        </p:nvPicPr>
        <p:blipFill>
          <a:blip r:embed="rId2"/>
          <a:stretch>
            <a:fillRect/>
          </a:stretch>
        </p:blipFill>
        <p:spPr>
          <a:xfrm>
            <a:off x="1878672" y="0"/>
            <a:ext cx="9025205" cy="6858000"/>
          </a:xfrm>
          <a:prstGeom prst="rect">
            <a:avLst/>
          </a:prstGeom>
        </p:spPr>
      </p:pic>
      <p:sp>
        <p:nvSpPr>
          <p:cNvPr id="4" name="TextBox 3">
            <a:extLst>
              <a:ext uri="{FF2B5EF4-FFF2-40B4-BE49-F238E27FC236}">
                <a16:creationId xmlns:a16="http://schemas.microsoft.com/office/drawing/2014/main" id="{F87B8A46-F359-9446-8A2A-FDE5771A6910}"/>
              </a:ext>
            </a:extLst>
          </p:cNvPr>
          <p:cNvSpPr txBox="1"/>
          <p:nvPr/>
        </p:nvSpPr>
        <p:spPr>
          <a:xfrm>
            <a:off x="11039802" y="2183199"/>
            <a:ext cx="1173891" cy="1754326"/>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p-orbitals</a:t>
            </a:r>
          </a:p>
          <a:p>
            <a:r>
              <a:rPr lang="en-US" dirty="0">
                <a:latin typeface="Times New Roman" panose="02020603050405020304" pitchFamily="18" charset="0"/>
                <a:cs typeface="Times New Roman" panose="02020603050405020304" pitchFamily="18" charset="0"/>
              </a:rPr>
              <a:t>6 valence electrons</a:t>
            </a:r>
          </a:p>
          <a:p>
            <a:r>
              <a:rPr lang="en-US" dirty="0">
                <a:latin typeface="Times New Roman" panose="02020603050405020304" pitchFamily="18" charset="0"/>
                <a:cs typeface="Times New Roman" panose="02020603050405020304" pitchFamily="18" charset="0"/>
              </a:rPr>
              <a:t>(more acidic to right)</a:t>
            </a:r>
          </a:p>
        </p:txBody>
      </p:sp>
      <p:sp>
        <p:nvSpPr>
          <p:cNvPr id="5" name="TextBox 4">
            <a:extLst>
              <a:ext uri="{FF2B5EF4-FFF2-40B4-BE49-F238E27FC236}">
                <a16:creationId xmlns:a16="http://schemas.microsoft.com/office/drawing/2014/main" id="{5661AF7D-9021-1F4C-AEE9-0D4F24B504F7}"/>
              </a:ext>
            </a:extLst>
          </p:cNvPr>
          <p:cNvSpPr txBox="1"/>
          <p:nvPr/>
        </p:nvSpPr>
        <p:spPr>
          <a:xfrm>
            <a:off x="476507" y="2298357"/>
            <a:ext cx="1173891" cy="1754326"/>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s-orbitals</a:t>
            </a:r>
          </a:p>
          <a:p>
            <a:r>
              <a:rPr lang="en-US" dirty="0">
                <a:latin typeface="Times New Roman" panose="02020603050405020304" pitchFamily="18" charset="0"/>
                <a:cs typeface="Times New Roman" panose="02020603050405020304" pitchFamily="18" charset="0"/>
              </a:rPr>
              <a:t>2 valence electrons</a:t>
            </a:r>
          </a:p>
          <a:p>
            <a:r>
              <a:rPr lang="en-US" dirty="0">
                <a:latin typeface="Times New Roman" panose="02020603050405020304" pitchFamily="18" charset="0"/>
                <a:cs typeface="Times New Roman" panose="02020603050405020304" pitchFamily="18" charset="0"/>
              </a:rPr>
              <a:t>(more basic to right)</a:t>
            </a:r>
          </a:p>
        </p:txBody>
      </p:sp>
      <p:sp>
        <p:nvSpPr>
          <p:cNvPr id="6" name="TextBox 5">
            <a:extLst>
              <a:ext uri="{FF2B5EF4-FFF2-40B4-BE49-F238E27FC236}">
                <a16:creationId xmlns:a16="http://schemas.microsoft.com/office/drawing/2014/main" id="{5379DD38-7694-C749-B980-7C1E5C1E89A5}"/>
              </a:ext>
            </a:extLst>
          </p:cNvPr>
          <p:cNvSpPr txBox="1"/>
          <p:nvPr/>
        </p:nvSpPr>
        <p:spPr>
          <a:xfrm>
            <a:off x="11132150" y="1721534"/>
            <a:ext cx="815193"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Acidic</a:t>
            </a:r>
          </a:p>
        </p:txBody>
      </p:sp>
      <p:sp>
        <p:nvSpPr>
          <p:cNvPr id="7" name="TextBox 6">
            <a:extLst>
              <a:ext uri="{FF2B5EF4-FFF2-40B4-BE49-F238E27FC236}">
                <a16:creationId xmlns:a16="http://schemas.microsoft.com/office/drawing/2014/main" id="{7C365DB1-7651-8340-81E2-CEE7E0585C17}"/>
              </a:ext>
            </a:extLst>
          </p:cNvPr>
          <p:cNvSpPr txBox="1"/>
          <p:nvPr/>
        </p:nvSpPr>
        <p:spPr>
          <a:xfrm>
            <a:off x="603323" y="1935203"/>
            <a:ext cx="774355"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Basic</a:t>
            </a:r>
          </a:p>
        </p:txBody>
      </p:sp>
      <p:sp>
        <p:nvSpPr>
          <p:cNvPr id="8" name="TextBox 7">
            <a:extLst>
              <a:ext uri="{FF2B5EF4-FFF2-40B4-BE49-F238E27FC236}">
                <a16:creationId xmlns:a16="http://schemas.microsoft.com/office/drawing/2014/main" id="{3E9BE1B3-0294-BF48-8890-36A25CA60576}"/>
              </a:ext>
            </a:extLst>
          </p:cNvPr>
          <p:cNvSpPr txBox="1"/>
          <p:nvPr/>
        </p:nvSpPr>
        <p:spPr>
          <a:xfrm>
            <a:off x="5248692" y="752039"/>
            <a:ext cx="1269822" cy="1754326"/>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d-orbitals</a:t>
            </a:r>
          </a:p>
          <a:p>
            <a:r>
              <a:rPr lang="en-US" dirty="0">
                <a:latin typeface="Times New Roman" panose="02020603050405020304" pitchFamily="18" charset="0"/>
                <a:cs typeface="Times New Roman" panose="02020603050405020304" pitchFamily="18" charset="0"/>
              </a:rPr>
              <a:t>10 valence electrons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Transition </a:t>
            </a:r>
          </a:p>
          <a:p>
            <a:r>
              <a:rPr lang="en-US" dirty="0">
                <a:latin typeface="Times New Roman" panose="02020603050405020304" pitchFamily="18" charset="0"/>
                <a:cs typeface="Times New Roman" panose="02020603050405020304" pitchFamily="18" charset="0"/>
              </a:rPr>
              <a:t>Metals</a:t>
            </a:r>
          </a:p>
        </p:txBody>
      </p:sp>
      <p:sp>
        <p:nvSpPr>
          <p:cNvPr id="9" name="TextBox 8">
            <a:extLst>
              <a:ext uri="{FF2B5EF4-FFF2-40B4-BE49-F238E27FC236}">
                <a16:creationId xmlns:a16="http://schemas.microsoft.com/office/drawing/2014/main" id="{E98AE382-1E49-8246-9F9A-B921BBF46C74}"/>
              </a:ext>
            </a:extLst>
          </p:cNvPr>
          <p:cNvSpPr txBox="1"/>
          <p:nvPr/>
        </p:nvSpPr>
        <p:spPr>
          <a:xfrm>
            <a:off x="2302475" y="5049103"/>
            <a:ext cx="1235676"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f-orbitals</a:t>
            </a:r>
          </a:p>
          <a:p>
            <a:r>
              <a:rPr lang="en-US" dirty="0">
                <a:latin typeface="Times New Roman" panose="02020603050405020304" pitchFamily="18" charset="0"/>
                <a:cs typeface="Times New Roman" panose="02020603050405020304" pitchFamily="18" charset="0"/>
              </a:rPr>
              <a:t>14 valence electrons</a:t>
            </a:r>
          </a:p>
        </p:txBody>
      </p:sp>
      <p:sp>
        <p:nvSpPr>
          <p:cNvPr id="10" name="TextBox 9">
            <a:extLst>
              <a:ext uri="{FF2B5EF4-FFF2-40B4-BE49-F238E27FC236}">
                <a16:creationId xmlns:a16="http://schemas.microsoft.com/office/drawing/2014/main" id="{DD341B38-C5E1-2D47-AB02-FB11C2B7CDEC}"/>
              </a:ext>
            </a:extLst>
          </p:cNvPr>
          <p:cNvSpPr txBox="1"/>
          <p:nvPr/>
        </p:nvSpPr>
        <p:spPr>
          <a:xfrm>
            <a:off x="3073904" y="1860034"/>
            <a:ext cx="1742303"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Basic (at low oxidation state)</a:t>
            </a:r>
          </a:p>
        </p:txBody>
      </p:sp>
      <p:sp>
        <p:nvSpPr>
          <p:cNvPr id="11" name="TextBox 10">
            <a:extLst>
              <a:ext uri="{FF2B5EF4-FFF2-40B4-BE49-F238E27FC236}">
                <a16:creationId xmlns:a16="http://schemas.microsoft.com/office/drawing/2014/main" id="{B2548CF9-F626-8845-9A49-2FE111761833}"/>
              </a:ext>
            </a:extLst>
          </p:cNvPr>
          <p:cNvSpPr txBox="1"/>
          <p:nvPr/>
        </p:nvSpPr>
        <p:spPr>
          <a:xfrm>
            <a:off x="6599156" y="1306036"/>
            <a:ext cx="1389810"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Acidic (at high oxidation state)</a:t>
            </a:r>
          </a:p>
        </p:txBody>
      </p:sp>
      <p:pic>
        <p:nvPicPr>
          <p:cNvPr id="13" name="Picture 12">
            <a:extLst>
              <a:ext uri="{FF2B5EF4-FFF2-40B4-BE49-F238E27FC236}">
                <a16:creationId xmlns:a16="http://schemas.microsoft.com/office/drawing/2014/main" id="{D7509D25-782B-F696-549E-E2FE62B22B46}"/>
              </a:ext>
            </a:extLst>
          </p:cNvPr>
          <p:cNvPicPr>
            <a:picLocks noChangeAspect="1"/>
          </p:cNvPicPr>
          <p:nvPr/>
        </p:nvPicPr>
        <p:blipFill>
          <a:blip r:embed="rId3"/>
          <a:stretch>
            <a:fillRect/>
          </a:stretch>
        </p:blipFill>
        <p:spPr>
          <a:xfrm>
            <a:off x="0" y="4522695"/>
            <a:ext cx="2381679" cy="1567165"/>
          </a:xfrm>
          <a:prstGeom prst="rect">
            <a:avLst/>
          </a:prstGeom>
        </p:spPr>
      </p:pic>
    </p:spTree>
    <p:extLst>
      <p:ext uri="{BB962C8B-B14F-4D97-AF65-F5344CB8AC3E}">
        <p14:creationId xmlns:p14="http://schemas.microsoft.com/office/powerpoint/2010/main" val="290452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5F48AE-83E3-7A4A-BC0A-61241E479E8F}"/>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23</a:t>
            </a:fld>
            <a:endParaRPr lang="en-US">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98AE382-1E49-8246-9F9A-B921BBF46C74}"/>
              </a:ext>
            </a:extLst>
          </p:cNvPr>
          <p:cNvSpPr txBox="1"/>
          <p:nvPr/>
        </p:nvSpPr>
        <p:spPr>
          <a:xfrm>
            <a:off x="2302475" y="5049103"/>
            <a:ext cx="1235676"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f-orbitals</a:t>
            </a:r>
          </a:p>
          <a:p>
            <a:r>
              <a:rPr lang="en-US" dirty="0">
                <a:latin typeface="Times New Roman" panose="02020603050405020304" pitchFamily="18" charset="0"/>
                <a:cs typeface="Times New Roman" panose="02020603050405020304" pitchFamily="18" charset="0"/>
              </a:rPr>
              <a:t>14 valence electrons</a:t>
            </a:r>
          </a:p>
        </p:txBody>
      </p:sp>
      <p:pic>
        <p:nvPicPr>
          <p:cNvPr id="13" name="Picture 12">
            <a:extLst>
              <a:ext uri="{FF2B5EF4-FFF2-40B4-BE49-F238E27FC236}">
                <a16:creationId xmlns:a16="http://schemas.microsoft.com/office/drawing/2014/main" id="{D7509D25-782B-F696-549E-E2FE62B22B46}"/>
              </a:ext>
            </a:extLst>
          </p:cNvPr>
          <p:cNvPicPr>
            <a:picLocks noChangeAspect="1"/>
          </p:cNvPicPr>
          <p:nvPr/>
        </p:nvPicPr>
        <p:blipFill>
          <a:blip r:embed="rId2"/>
          <a:stretch>
            <a:fillRect/>
          </a:stretch>
        </p:blipFill>
        <p:spPr>
          <a:xfrm>
            <a:off x="0" y="4522695"/>
            <a:ext cx="2381679" cy="1567165"/>
          </a:xfrm>
          <a:prstGeom prst="rect">
            <a:avLst/>
          </a:prstGeom>
        </p:spPr>
      </p:pic>
      <p:pic>
        <p:nvPicPr>
          <p:cNvPr id="12" name="Picture 11">
            <a:extLst>
              <a:ext uri="{FF2B5EF4-FFF2-40B4-BE49-F238E27FC236}">
                <a16:creationId xmlns:a16="http://schemas.microsoft.com/office/drawing/2014/main" id="{176E1C54-2D79-2E54-2B6A-CC6D9ADC35DF}"/>
              </a:ext>
            </a:extLst>
          </p:cNvPr>
          <p:cNvPicPr>
            <a:picLocks noChangeAspect="1"/>
          </p:cNvPicPr>
          <p:nvPr/>
        </p:nvPicPr>
        <p:blipFill>
          <a:blip r:embed="rId3"/>
          <a:stretch>
            <a:fillRect/>
          </a:stretch>
        </p:blipFill>
        <p:spPr>
          <a:xfrm>
            <a:off x="2708277" y="21317"/>
            <a:ext cx="9483723" cy="5767615"/>
          </a:xfrm>
          <a:prstGeom prst="rect">
            <a:avLst/>
          </a:prstGeom>
        </p:spPr>
      </p:pic>
    </p:spTree>
    <p:extLst>
      <p:ext uri="{BB962C8B-B14F-4D97-AF65-F5344CB8AC3E}">
        <p14:creationId xmlns:p14="http://schemas.microsoft.com/office/powerpoint/2010/main" val="36335041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2655DC-0B42-B844-A650-70B0EF5729A4}"/>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24</a:t>
            </a:fld>
            <a:endParaRPr lang="en-US">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A34E1E8-761C-6E41-929F-D29EE9291F02}"/>
              </a:ext>
            </a:extLst>
          </p:cNvPr>
          <p:cNvSpPr txBox="1"/>
          <p:nvPr/>
        </p:nvSpPr>
        <p:spPr>
          <a:xfrm>
            <a:off x="2682829" y="316984"/>
            <a:ext cx="7528664" cy="646331"/>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Depending on the crystallographic environment the d-orbital energies split</a:t>
            </a:r>
          </a:p>
          <a:p>
            <a:r>
              <a:rPr lang="en-US" b="1" dirty="0">
                <a:latin typeface="Times New Roman" panose="02020603050405020304" pitchFamily="18" charset="0"/>
                <a:cs typeface="Times New Roman" panose="02020603050405020304" pitchFamily="18" charset="0"/>
              </a:rPr>
              <a:t>This impacts the Enthalpy of Formation</a:t>
            </a:r>
          </a:p>
        </p:txBody>
      </p:sp>
      <p:sp>
        <p:nvSpPr>
          <p:cNvPr id="7" name="TextBox 6">
            <a:extLst>
              <a:ext uri="{FF2B5EF4-FFF2-40B4-BE49-F238E27FC236}">
                <a16:creationId xmlns:a16="http://schemas.microsoft.com/office/drawing/2014/main" id="{47F60AAD-3902-A8D5-464A-30636D368704}"/>
              </a:ext>
            </a:extLst>
          </p:cNvPr>
          <p:cNvSpPr txBox="1"/>
          <p:nvPr/>
        </p:nvSpPr>
        <p:spPr>
          <a:xfrm>
            <a:off x="3148220" y="963315"/>
            <a:ext cx="6097656" cy="461665"/>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https://</a:t>
            </a:r>
            <a:r>
              <a:rPr lang="en-US" sz="1200" dirty="0" err="1">
                <a:latin typeface="Times New Roman" panose="02020603050405020304" pitchFamily="18" charset="0"/>
                <a:cs typeface="Times New Roman" panose="02020603050405020304" pitchFamily="18" charset="0"/>
              </a:rPr>
              <a:t>chem.libretexts.org</a:t>
            </a:r>
            <a:r>
              <a:rPr lang="en-US" sz="1200" dirty="0">
                <a:latin typeface="Times New Roman" panose="02020603050405020304" pitchFamily="18" charset="0"/>
                <a:cs typeface="Times New Roman" panose="02020603050405020304" pitchFamily="18" charset="0"/>
              </a:rPr>
              <a:t>/Bookshelves/</a:t>
            </a:r>
            <a:r>
              <a:rPr lang="en-US" sz="1200" dirty="0" err="1">
                <a:latin typeface="Times New Roman" panose="02020603050405020304" pitchFamily="18" charset="0"/>
                <a:cs typeface="Times New Roman" panose="02020603050405020304" pitchFamily="18" charset="0"/>
              </a:rPr>
              <a:t>Inorganic_Chemistry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Supplemental_Modules_and_Websites</a:t>
            </a:r>
            <a:r>
              <a:rPr lang="en-US" sz="1200" dirty="0">
                <a:latin typeface="Times New Roman" panose="02020603050405020304" pitchFamily="18" charset="0"/>
                <a:cs typeface="Times New Roman" panose="02020603050405020304" pitchFamily="18" charset="0"/>
              </a:rPr>
              <a:t>_(</a:t>
            </a:r>
            <a:r>
              <a:rPr lang="en-US" sz="1200" dirty="0" err="1">
                <a:latin typeface="Times New Roman" panose="02020603050405020304" pitchFamily="18" charset="0"/>
                <a:cs typeface="Times New Roman" panose="02020603050405020304" pitchFamily="18" charset="0"/>
              </a:rPr>
              <a:t>Inorganic_Chemistry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Crystal_Field_Theory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Crystal_Field_Theory</a:t>
            </a:r>
            <a:endParaRPr lang="en-US" sz="12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2ADF159-F8E5-B8A8-C1D0-341581B88529}"/>
              </a:ext>
            </a:extLst>
          </p:cNvPr>
          <p:cNvSpPr txBox="1"/>
          <p:nvPr/>
        </p:nvSpPr>
        <p:spPr>
          <a:xfrm>
            <a:off x="1013791" y="1948070"/>
            <a:ext cx="210410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Crystal Field Theory</a:t>
            </a:r>
          </a:p>
        </p:txBody>
      </p:sp>
      <p:pic>
        <p:nvPicPr>
          <p:cNvPr id="9" name="Picture 8">
            <a:extLst>
              <a:ext uri="{FF2B5EF4-FFF2-40B4-BE49-F238E27FC236}">
                <a16:creationId xmlns:a16="http://schemas.microsoft.com/office/drawing/2014/main" id="{41EEAFA8-B876-0C74-97D9-736EB1286D46}"/>
              </a:ext>
            </a:extLst>
          </p:cNvPr>
          <p:cNvPicPr>
            <a:picLocks noChangeAspect="1"/>
          </p:cNvPicPr>
          <p:nvPr/>
        </p:nvPicPr>
        <p:blipFill>
          <a:blip r:embed="rId2"/>
          <a:stretch>
            <a:fillRect/>
          </a:stretch>
        </p:blipFill>
        <p:spPr>
          <a:xfrm>
            <a:off x="1242115" y="2340317"/>
            <a:ext cx="1358900" cy="749300"/>
          </a:xfrm>
          <a:prstGeom prst="rect">
            <a:avLst/>
          </a:prstGeom>
        </p:spPr>
      </p:pic>
      <p:pic>
        <p:nvPicPr>
          <p:cNvPr id="10" name="Picture 9">
            <a:extLst>
              <a:ext uri="{FF2B5EF4-FFF2-40B4-BE49-F238E27FC236}">
                <a16:creationId xmlns:a16="http://schemas.microsoft.com/office/drawing/2014/main" id="{FD1DF112-FD42-9A60-2929-F66A460FD0DD}"/>
              </a:ext>
            </a:extLst>
          </p:cNvPr>
          <p:cNvPicPr>
            <a:picLocks noChangeAspect="1"/>
          </p:cNvPicPr>
          <p:nvPr/>
        </p:nvPicPr>
        <p:blipFill>
          <a:blip r:embed="rId3"/>
          <a:stretch>
            <a:fillRect/>
          </a:stretch>
        </p:blipFill>
        <p:spPr>
          <a:xfrm>
            <a:off x="608067" y="3043280"/>
            <a:ext cx="3490967" cy="725104"/>
          </a:xfrm>
          <a:prstGeom prst="rect">
            <a:avLst/>
          </a:prstGeom>
        </p:spPr>
      </p:pic>
      <p:pic>
        <p:nvPicPr>
          <p:cNvPr id="12" name="Picture 11">
            <a:extLst>
              <a:ext uri="{FF2B5EF4-FFF2-40B4-BE49-F238E27FC236}">
                <a16:creationId xmlns:a16="http://schemas.microsoft.com/office/drawing/2014/main" id="{82CD1942-7007-05E3-BB61-74FD5C9F9598}"/>
              </a:ext>
            </a:extLst>
          </p:cNvPr>
          <p:cNvPicPr>
            <a:picLocks noChangeAspect="1"/>
          </p:cNvPicPr>
          <p:nvPr/>
        </p:nvPicPr>
        <p:blipFill>
          <a:blip r:embed="rId4"/>
          <a:stretch>
            <a:fillRect/>
          </a:stretch>
        </p:blipFill>
        <p:spPr>
          <a:xfrm>
            <a:off x="4206768" y="1542894"/>
            <a:ext cx="7772400" cy="3841383"/>
          </a:xfrm>
          <a:prstGeom prst="rect">
            <a:avLst/>
          </a:prstGeom>
        </p:spPr>
      </p:pic>
      <p:sp>
        <p:nvSpPr>
          <p:cNvPr id="13" name="TextBox 12">
            <a:extLst>
              <a:ext uri="{FF2B5EF4-FFF2-40B4-BE49-F238E27FC236}">
                <a16:creationId xmlns:a16="http://schemas.microsoft.com/office/drawing/2014/main" id="{7DE18AAC-E8D7-F6A4-6AB2-A25C75E6122A}"/>
              </a:ext>
            </a:extLst>
          </p:cNvPr>
          <p:cNvSpPr txBox="1"/>
          <p:nvPr/>
        </p:nvSpPr>
        <p:spPr>
          <a:xfrm>
            <a:off x="2532993" y="4971393"/>
            <a:ext cx="184731" cy="369332"/>
          </a:xfrm>
          <a:prstGeom prst="rect">
            <a:avLst/>
          </a:prstGeom>
          <a:noFill/>
        </p:spPr>
        <p:txBody>
          <a:bodyPr wrap="none" rtlCol="0">
            <a:spAutoFit/>
          </a:bodyPr>
          <a:lstStyle/>
          <a:p>
            <a:endParaRPr lang="en-US" dirty="0"/>
          </a:p>
        </p:txBody>
      </p:sp>
      <p:pic>
        <p:nvPicPr>
          <p:cNvPr id="5" name="Picture 4">
            <a:extLst>
              <a:ext uri="{FF2B5EF4-FFF2-40B4-BE49-F238E27FC236}">
                <a16:creationId xmlns:a16="http://schemas.microsoft.com/office/drawing/2014/main" id="{299DABED-CF8A-978B-96FB-E96FB7FE1173}"/>
              </a:ext>
            </a:extLst>
          </p:cNvPr>
          <p:cNvPicPr>
            <a:picLocks noChangeAspect="1"/>
          </p:cNvPicPr>
          <p:nvPr/>
        </p:nvPicPr>
        <p:blipFill>
          <a:blip r:embed="rId5"/>
          <a:stretch>
            <a:fillRect/>
          </a:stretch>
        </p:blipFill>
        <p:spPr>
          <a:xfrm>
            <a:off x="2065842" y="5547887"/>
            <a:ext cx="7772400" cy="1001910"/>
          </a:xfrm>
          <a:prstGeom prst="rect">
            <a:avLst/>
          </a:prstGeom>
        </p:spPr>
      </p:pic>
    </p:spTree>
    <p:extLst>
      <p:ext uri="{BB962C8B-B14F-4D97-AF65-F5344CB8AC3E}">
        <p14:creationId xmlns:p14="http://schemas.microsoft.com/office/powerpoint/2010/main" val="26174811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2655DC-0B42-B844-A650-70B0EF5729A4}"/>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25</a:t>
            </a:fld>
            <a:endParaRPr lang="en-US">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A34E1E8-761C-6E41-929F-D29EE9291F02}"/>
              </a:ext>
            </a:extLst>
          </p:cNvPr>
          <p:cNvSpPr txBox="1"/>
          <p:nvPr/>
        </p:nvSpPr>
        <p:spPr>
          <a:xfrm>
            <a:off x="2682829" y="316984"/>
            <a:ext cx="7528664" cy="646331"/>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Depending on the crystallographic environment the d-orbital energies split</a:t>
            </a:r>
          </a:p>
          <a:p>
            <a:r>
              <a:rPr lang="en-US" b="1" dirty="0">
                <a:latin typeface="Times New Roman" panose="02020603050405020304" pitchFamily="18" charset="0"/>
                <a:cs typeface="Times New Roman" panose="02020603050405020304" pitchFamily="18" charset="0"/>
              </a:rPr>
              <a:t>This impacts the Enthalpy of Formation</a:t>
            </a:r>
          </a:p>
        </p:txBody>
      </p:sp>
      <p:sp>
        <p:nvSpPr>
          <p:cNvPr id="7" name="TextBox 6">
            <a:extLst>
              <a:ext uri="{FF2B5EF4-FFF2-40B4-BE49-F238E27FC236}">
                <a16:creationId xmlns:a16="http://schemas.microsoft.com/office/drawing/2014/main" id="{47F60AAD-3902-A8D5-464A-30636D368704}"/>
              </a:ext>
            </a:extLst>
          </p:cNvPr>
          <p:cNvSpPr txBox="1"/>
          <p:nvPr/>
        </p:nvSpPr>
        <p:spPr>
          <a:xfrm>
            <a:off x="3148220" y="963315"/>
            <a:ext cx="6097656" cy="461665"/>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https://</a:t>
            </a:r>
            <a:r>
              <a:rPr lang="en-US" sz="1200" dirty="0" err="1">
                <a:latin typeface="Times New Roman" panose="02020603050405020304" pitchFamily="18" charset="0"/>
                <a:cs typeface="Times New Roman" panose="02020603050405020304" pitchFamily="18" charset="0"/>
              </a:rPr>
              <a:t>chem.libretexts.org</a:t>
            </a:r>
            <a:r>
              <a:rPr lang="en-US" sz="1200" dirty="0">
                <a:latin typeface="Times New Roman" panose="02020603050405020304" pitchFamily="18" charset="0"/>
                <a:cs typeface="Times New Roman" panose="02020603050405020304" pitchFamily="18" charset="0"/>
              </a:rPr>
              <a:t>/Bookshelves/</a:t>
            </a:r>
            <a:r>
              <a:rPr lang="en-US" sz="1200" dirty="0" err="1">
                <a:latin typeface="Times New Roman" panose="02020603050405020304" pitchFamily="18" charset="0"/>
                <a:cs typeface="Times New Roman" panose="02020603050405020304" pitchFamily="18" charset="0"/>
              </a:rPr>
              <a:t>Inorganic_Chemistry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Supplemental_Modules_and_Websites</a:t>
            </a:r>
            <a:r>
              <a:rPr lang="en-US" sz="1200" dirty="0">
                <a:latin typeface="Times New Roman" panose="02020603050405020304" pitchFamily="18" charset="0"/>
                <a:cs typeface="Times New Roman" panose="02020603050405020304" pitchFamily="18" charset="0"/>
              </a:rPr>
              <a:t>_(</a:t>
            </a:r>
            <a:r>
              <a:rPr lang="en-US" sz="1200" dirty="0" err="1">
                <a:latin typeface="Times New Roman" panose="02020603050405020304" pitchFamily="18" charset="0"/>
                <a:cs typeface="Times New Roman" panose="02020603050405020304" pitchFamily="18" charset="0"/>
              </a:rPr>
              <a:t>Inorganic_Chemistry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Crystal_Field_Theory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Crystal_Field_Theory</a:t>
            </a:r>
            <a:endParaRPr lang="en-US" sz="1200" dirty="0">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4BB9F1ED-96D9-38BD-FF9B-DA8281D6897A}"/>
              </a:ext>
            </a:extLst>
          </p:cNvPr>
          <p:cNvPicPr>
            <a:picLocks noChangeAspect="1"/>
          </p:cNvPicPr>
          <p:nvPr/>
        </p:nvPicPr>
        <p:blipFill>
          <a:blip r:embed="rId2"/>
          <a:stretch>
            <a:fillRect/>
          </a:stretch>
        </p:blipFill>
        <p:spPr>
          <a:xfrm>
            <a:off x="2209800" y="657025"/>
            <a:ext cx="7772400" cy="5543949"/>
          </a:xfrm>
          <a:prstGeom prst="rect">
            <a:avLst/>
          </a:prstGeom>
        </p:spPr>
      </p:pic>
    </p:spTree>
    <p:extLst>
      <p:ext uri="{BB962C8B-B14F-4D97-AF65-F5344CB8AC3E}">
        <p14:creationId xmlns:p14="http://schemas.microsoft.com/office/powerpoint/2010/main" val="39281350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2655DC-0B42-B844-A650-70B0EF5729A4}"/>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26</a:t>
            </a:fld>
            <a:endParaRPr lang="en-US">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A34E1E8-761C-6E41-929F-D29EE9291F02}"/>
              </a:ext>
            </a:extLst>
          </p:cNvPr>
          <p:cNvSpPr txBox="1"/>
          <p:nvPr/>
        </p:nvSpPr>
        <p:spPr>
          <a:xfrm>
            <a:off x="2682829" y="316984"/>
            <a:ext cx="7528664" cy="646331"/>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Depending on the crystallographic environment the d-orbital energies split</a:t>
            </a:r>
          </a:p>
          <a:p>
            <a:r>
              <a:rPr lang="en-US" b="1" dirty="0">
                <a:latin typeface="Times New Roman" panose="02020603050405020304" pitchFamily="18" charset="0"/>
                <a:cs typeface="Times New Roman" panose="02020603050405020304" pitchFamily="18" charset="0"/>
              </a:rPr>
              <a:t>This impacts the Enthalpy of Formation</a:t>
            </a:r>
          </a:p>
        </p:txBody>
      </p:sp>
      <p:sp>
        <p:nvSpPr>
          <p:cNvPr id="7" name="TextBox 6">
            <a:extLst>
              <a:ext uri="{FF2B5EF4-FFF2-40B4-BE49-F238E27FC236}">
                <a16:creationId xmlns:a16="http://schemas.microsoft.com/office/drawing/2014/main" id="{47F60AAD-3902-A8D5-464A-30636D368704}"/>
              </a:ext>
            </a:extLst>
          </p:cNvPr>
          <p:cNvSpPr txBox="1"/>
          <p:nvPr/>
        </p:nvSpPr>
        <p:spPr>
          <a:xfrm>
            <a:off x="3148220" y="963315"/>
            <a:ext cx="6097656" cy="461665"/>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https://</a:t>
            </a:r>
            <a:r>
              <a:rPr lang="en-US" sz="1200" dirty="0" err="1">
                <a:latin typeface="Times New Roman" panose="02020603050405020304" pitchFamily="18" charset="0"/>
                <a:cs typeface="Times New Roman" panose="02020603050405020304" pitchFamily="18" charset="0"/>
              </a:rPr>
              <a:t>chem.libretexts.org</a:t>
            </a:r>
            <a:r>
              <a:rPr lang="en-US" sz="1200" dirty="0">
                <a:latin typeface="Times New Roman" panose="02020603050405020304" pitchFamily="18" charset="0"/>
                <a:cs typeface="Times New Roman" panose="02020603050405020304" pitchFamily="18" charset="0"/>
              </a:rPr>
              <a:t>/Bookshelves/</a:t>
            </a:r>
            <a:r>
              <a:rPr lang="en-US" sz="1200" dirty="0" err="1">
                <a:latin typeface="Times New Roman" panose="02020603050405020304" pitchFamily="18" charset="0"/>
                <a:cs typeface="Times New Roman" panose="02020603050405020304" pitchFamily="18" charset="0"/>
              </a:rPr>
              <a:t>Inorganic_Chemistry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Supplemental_Modules_and_Websites</a:t>
            </a:r>
            <a:r>
              <a:rPr lang="en-US" sz="1200" dirty="0">
                <a:latin typeface="Times New Roman" panose="02020603050405020304" pitchFamily="18" charset="0"/>
                <a:cs typeface="Times New Roman" panose="02020603050405020304" pitchFamily="18" charset="0"/>
              </a:rPr>
              <a:t>_(</a:t>
            </a:r>
            <a:r>
              <a:rPr lang="en-US" sz="1200" dirty="0" err="1">
                <a:latin typeface="Times New Roman" panose="02020603050405020304" pitchFamily="18" charset="0"/>
                <a:cs typeface="Times New Roman" panose="02020603050405020304" pitchFamily="18" charset="0"/>
              </a:rPr>
              <a:t>Inorganic_Chemistry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Crystal_Field_Theory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Crystal_Field_Theory</a:t>
            </a:r>
            <a:endParaRPr lang="en-US" sz="1200" dirty="0">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4BB9F1ED-96D9-38BD-FF9B-DA8281D6897A}"/>
              </a:ext>
            </a:extLst>
          </p:cNvPr>
          <p:cNvPicPr>
            <a:picLocks noChangeAspect="1"/>
          </p:cNvPicPr>
          <p:nvPr/>
        </p:nvPicPr>
        <p:blipFill>
          <a:blip r:embed="rId2"/>
          <a:stretch>
            <a:fillRect/>
          </a:stretch>
        </p:blipFill>
        <p:spPr>
          <a:xfrm>
            <a:off x="2209800" y="657025"/>
            <a:ext cx="7772400" cy="5543949"/>
          </a:xfrm>
          <a:prstGeom prst="rect">
            <a:avLst/>
          </a:prstGeom>
        </p:spPr>
      </p:pic>
      <p:pic>
        <p:nvPicPr>
          <p:cNvPr id="17" name="Picture 16">
            <a:extLst>
              <a:ext uri="{FF2B5EF4-FFF2-40B4-BE49-F238E27FC236}">
                <a16:creationId xmlns:a16="http://schemas.microsoft.com/office/drawing/2014/main" id="{A7C9FE3A-A339-5C38-D83A-B3A55597075F}"/>
              </a:ext>
            </a:extLst>
          </p:cNvPr>
          <p:cNvPicPr>
            <a:picLocks noChangeAspect="1"/>
          </p:cNvPicPr>
          <p:nvPr/>
        </p:nvPicPr>
        <p:blipFill>
          <a:blip r:embed="rId3"/>
          <a:stretch>
            <a:fillRect/>
          </a:stretch>
        </p:blipFill>
        <p:spPr>
          <a:xfrm>
            <a:off x="2209800" y="744636"/>
            <a:ext cx="7772400" cy="5368727"/>
          </a:xfrm>
          <a:prstGeom prst="rect">
            <a:avLst/>
          </a:prstGeom>
        </p:spPr>
      </p:pic>
    </p:spTree>
    <p:extLst>
      <p:ext uri="{BB962C8B-B14F-4D97-AF65-F5344CB8AC3E}">
        <p14:creationId xmlns:p14="http://schemas.microsoft.com/office/powerpoint/2010/main" val="11360136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2655DC-0B42-B844-A650-70B0EF5729A4}"/>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27</a:t>
            </a:fld>
            <a:endParaRPr lang="en-US">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A34E1E8-761C-6E41-929F-D29EE9291F02}"/>
              </a:ext>
            </a:extLst>
          </p:cNvPr>
          <p:cNvSpPr txBox="1"/>
          <p:nvPr/>
        </p:nvSpPr>
        <p:spPr>
          <a:xfrm>
            <a:off x="2682829" y="316984"/>
            <a:ext cx="7528664" cy="646331"/>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Depending on the crystallographic environment the d-orbital energies split</a:t>
            </a:r>
          </a:p>
          <a:p>
            <a:r>
              <a:rPr lang="en-US" b="1" dirty="0">
                <a:latin typeface="Times New Roman" panose="02020603050405020304" pitchFamily="18" charset="0"/>
                <a:cs typeface="Times New Roman" panose="02020603050405020304" pitchFamily="18" charset="0"/>
              </a:rPr>
              <a:t>This impacts the Enthalpy of Formation</a:t>
            </a:r>
          </a:p>
        </p:txBody>
      </p:sp>
      <p:sp>
        <p:nvSpPr>
          <p:cNvPr id="7" name="TextBox 6">
            <a:extLst>
              <a:ext uri="{FF2B5EF4-FFF2-40B4-BE49-F238E27FC236}">
                <a16:creationId xmlns:a16="http://schemas.microsoft.com/office/drawing/2014/main" id="{47F60AAD-3902-A8D5-464A-30636D368704}"/>
              </a:ext>
            </a:extLst>
          </p:cNvPr>
          <p:cNvSpPr txBox="1"/>
          <p:nvPr/>
        </p:nvSpPr>
        <p:spPr>
          <a:xfrm>
            <a:off x="3148220" y="963315"/>
            <a:ext cx="6097656" cy="461665"/>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https://</a:t>
            </a:r>
            <a:r>
              <a:rPr lang="en-US" sz="1200" dirty="0" err="1">
                <a:latin typeface="Times New Roman" panose="02020603050405020304" pitchFamily="18" charset="0"/>
                <a:cs typeface="Times New Roman" panose="02020603050405020304" pitchFamily="18" charset="0"/>
              </a:rPr>
              <a:t>chem.libretexts.org</a:t>
            </a:r>
            <a:r>
              <a:rPr lang="en-US" sz="1200" dirty="0">
                <a:latin typeface="Times New Roman" panose="02020603050405020304" pitchFamily="18" charset="0"/>
                <a:cs typeface="Times New Roman" panose="02020603050405020304" pitchFamily="18" charset="0"/>
              </a:rPr>
              <a:t>/Bookshelves/</a:t>
            </a:r>
            <a:r>
              <a:rPr lang="en-US" sz="1200" dirty="0" err="1">
                <a:latin typeface="Times New Roman" panose="02020603050405020304" pitchFamily="18" charset="0"/>
                <a:cs typeface="Times New Roman" panose="02020603050405020304" pitchFamily="18" charset="0"/>
              </a:rPr>
              <a:t>Inorganic_Chemistry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Supplemental_Modules_and_Websites</a:t>
            </a:r>
            <a:r>
              <a:rPr lang="en-US" sz="1200" dirty="0">
                <a:latin typeface="Times New Roman" panose="02020603050405020304" pitchFamily="18" charset="0"/>
                <a:cs typeface="Times New Roman" panose="02020603050405020304" pitchFamily="18" charset="0"/>
              </a:rPr>
              <a:t>_(</a:t>
            </a:r>
            <a:r>
              <a:rPr lang="en-US" sz="1200" dirty="0" err="1">
                <a:latin typeface="Times New Roman" panose="02020603050405020304" pitchFamily="18" charset="0"/>
                <a:cs typeface="Times New Roman" panose="02020603050405020304" pitchFamily="18" charset="0"/>
              </a:rPr>
              <a:t>Inorganic_Chemistry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Crystal_Field_Theory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Crystal_Field_Theory</a:t>
            </a:r>
            <a:endParaRPr lang="en-US" sz="1200" dirty="0">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4BB9F1ED-96D9-38BD-FF9B-DA8281D6897A}"/>
              </a:ext>
            </a:extLst>
          </p:cNvPr>
          <p:cNvPicPr>
            <a:picLocks noChangeAspect="1"/>
          </p:cNvPicPr>
          <p:nvPr/>
        </p:nvPicPr>
        <p:blipFill>
          <a:blip r:embed="rId2"/>
          <a:stretch>
            <a:fillRect/>
          </a:stretch>
        </p:blipFill>
        <p:spPr>
          <a:xfrm>
            <a:off x="2209800" y="657025"/>
            <a:ext cx="7772400" cy="5543949"/>
          </a:xfrm>
          <a:prstGeom prst="rect">
            <a:avLst/>
          </a:prstGeom>
        </p:spPr>
      </p:pic>
      <p:pic>
        <p:nvPicPr>
          <p:cNvPr id="3" name="Picture 2">
            <a:extLst>
              <a:ext uri="{FF2B5EF4-FFF2-40B4-BE49-F238E27FC236}">
                <a16:creationId xmlns:a16="http://schemas.microsoft.com/office/drawing/2014/main" id="{EFE7AC20-5800-64DC-B501-DE8A9A4C2295}"/>
              </a:ext>
            </a:extLst>
          </p:cNvPr>
          <p:cNvPicPr>
            <a:picLocks noChangeAspect="1"/>
          </p:cNvPicPr>
          <p:nvPr/>
        </p:nvPicPr>
        <p:blipFill>
          <a:blip r:embed="rId3"/>
          <a:stretch>
            <a:fillRect/>
          </a:stretch>
        </p:blipFill>
        <p:spPr>
          <a:xfrm>
            <a:off x="2209800" y="800869"/>
            <a:ext cx="7772400" cy="5256262"/>
          </a:xfrm>
          <a:prstGeom prst="rect">
            <a:avLst/>
          </a:prstGeom>
        </p:spPr>
      </p:pic>
    </p:spTree>
    <p:extLst>
      <p:ext uri="{BB962C8B-B14F-4D97-AF65-F5344CB8AC3E}">
        <p14:creationId xmlns:p14="http://schemas.microsoft.com/office/powerpoint/2010/main" val="18953730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2655DC-0B42-B844-A650-70B0EF5729A4}"/>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28</a:t>
            </a:fld>
            <a:endParaRPr lang="en-US">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A34E1E8-761C-6E41-929F-D29EE9291F02}"/>
              </a:ext>
            </a:extLst>
          </p:cNvPr>
          <p:cNvSpPr txBox="1"/>
          <p:nvPr/>
        </p:nvSpPr>
        <p:spPr>
          <a:xfrm>
            <a:off x="2682829" y="316984"/>
            <a:ext cx="7528664" cy="646331"/>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Depending on the crystallographic environment the d-orbital energies split</a:t>
            </a:r>
          </a:p>
          <a:p>
            <a:r>
              <a:rPr lang="en-US" b="1" dirty="0">
                <a:latin typeface="Times New Roman" panose="02020603050405020304" pitchFamily="18" charset="0"/>
                <a:cs typeface="Times New Roman" panose="02020603050405020304" pitchFamily="18" charset="0"/>
              </a:rPr>
              <a:t>This impacts the Enthalpy of Formation</a:t>
            </a:r>
          </a:p>
        </p:txBody>
      </p:sp>
      <p:sp>
        <p:nvSpPr>
          <p:cNvPr id="7" name="TextBox 6">
            <a:extLst>
              <a:ext uri="{FF2B5EF4-FFF2-40B4-BE49-F238E27FC236}">
                <a16:creationId xmlns:a16="http://schemas.microsoft.com/office/drawing/2014/main" id="{47F60AAD-3902-A8D5-464A-30636D368704}"/>
              </a:ext>
            </a:extLst>
          </p:cNvPr>
          <p:cNvSpPr txBox="1"/>
          <p:nvPr/>
        </p:nvSpPr>
        <p:spPr>
          <a:xfrm>
            <a:off x="3148220" y="963315"/>
            <a:ext cx="6097656" cy="461665"/>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https://</a:t>
            </a:r>
            <a:r>
              <a:rPr lang="en-US" sz="1200" dirty="0" err="1">
                <a:latin typeface="Times New Roman" panose="02020603050405020304" pitchFamily="18" charset="0"/>
                <a:cs typeface="Times New Roman" panose="02020603050405020304" pitchFamily="18" charset="0"/>
              </a:rPr>
              <a:t>chem.libretexts.org</a:t>
            </a:r>
            <a:r>
              <a:rPr lang="en-US" sz="1200" dirty="0">
                <a:latin typeface="Times New Roman" panose="02020603050405020304" pitchFamily="18" charset="0"/>
                <a:cs typeface="Times New Roman" panose="02020603050405020304" pitchFamily="18" charset="0"/>
              </a:rPr>
              <a:t>/Bookshelves/</a:t>
            </a:r>
            <a:r>
              <a:rPr lang="en-US" sz="1200" dirty="0" err="1">
                <a:latin typeface="Times New Roman" panose="02020603050405020304" pitchFamily="18" charset="0"/>
                <a:cs typeface="Times New Roman" panose="02020603050405020304" pitchFamily="18" charset="0"/>
              </a:rPr>
              <a:t>Inorganic_Chemistry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Supplemental_Modules_and_Websites</a:t>
            </a:r>
            <a:r>
              <a:rPr lang="en-US" sz="1200" dirty="0">
                <a:latin typeface="Times New Roman" panose="02020603050405020304" pitchFamily="18" charset="0"/>
                <a:cs typeface="Times New Roman" panose="02020603050405020304" pitchFamily="18" charset="0"/>
              </a:rPr>
              <a:t>_(</a:t>
            </a:r>
            <a:r>
              <a:rPr lang="en-US" sz="1200" dirty="0" err="1">
                <a:latin typeface="Times New Roman" panose="02020603050405020304" pitchFamily="18" charset="0"/>
                <a:cs typeface="Times New Roman" panose="02020603050405020304" pitchFamily="18" charset="0"/>
              </a:rPr>
              <a:t>Inorganic_Chemistry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Crystal_Field_Theory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Crystal_Field_Theory</a:t>
            </a:r>
            <a:endParaRPr lang="en-US" sz="1200" dirty="0">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4BB9F1ED-96D9-38BD-FF9B-DA8281D6897A}"/>
              </a:ext>
            </a:extLst>
          </p:cNvPr>
          <p:cNvPicPr>
            <a:picLocks noChangeAspect="1"/>
          </p:cNvPicPr>
          <p:nvPr/>
        </p:nvPicPr>
        <p:blipFill>
          <a:blip r:embed="rId2"/>
          <a:stretch>
            <a:fillRect/>
          </a:stretch>
        </p:blipFill>
        <p:spPr>
          <a:xfrm>
            <a:off x="2209800" y="657025"/>
            <a:ext cx="7772400" cy="5543949"/>
          </a:xfrm>
          <a:prstGeom prst="rect">
            <a:avLst/>
          </a:prstGeom>
        </p:spPr>
      </p:pic>
      <p:pic>
        <p:nvPicPr>
          <p:cNvPr id="5" name="Picture 4">
            <a:extLst>
              <a:ext uri="{FF2B5EF4-FFF2-40B4-BE49-F238E27FC236}">
                <a16:creationId xmlns:a16="http://schemas.microsoft.com/office/drawing/2014/main" id="{26A2DE7D-5E7E-D127-6C34-21BBE8D47727}"/>
              </a:ext>
            </a:extLst>
          </p:cNvPr>
          <p:cNvPicPr>
            <a:picLocks noChangeAspect="1"/>
          </p:cNvPicPr>
          <p:nvPr/>
        </p:nvPicPr>
        <p:blipFill>
          <a:blip r:embed="rId3"/>
          <a:stretch>
            <a:fillRect/>
          </a:stretch>
        </p:blipFill>
        <p:spPr>
          <a:xfrm>
            <a:off x="2226827" y="0"/>
            <a:ext cx="7738345" cy="6858000"/>
          </a:xfrm>
          <a:prstGeom prst="rect">
            <a:avLst/>
          </a:prstGeom>
        </p:spPr>
      </p:pic>
    </p:spTree>
    <p:extLst>
      <p:ext uri="{BB962C8B-B14F-4D97-AF65-F5344CB8AC3E}">
        <p14:creationId xmlns:p14="http://schemas.microsoft.com/office/powerpoint/2010/main" val="13623459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2655DC-0B42-B844-A650-70B0EF5729A4}"/>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29</a:t>
            </a:fld>
            <a:endParaRPr lang="en-US">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A34E1E8-761C-6E41-929F-D29EE9291F02}"/>
              </a:ext>
            </a:extLst>
          </p:cNvPr>
          <p:cNvSpPr txBox="1"/>
          <p:nvPr/>
        </p:nvSpPr>
        <p:spPr>
          <a:xfrm>
            <a:off x="2682829" y="316984"/>
            <a:ext cx="7528664" cy="646331"/>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Depending on the crystallographic environment the d-orbital energies split</a:t>
            </a:r>
          </a:p>
          <a:p>
            <a:r>
              <a:rPr lang="en-US" b="1" dirty="0">
                <a:latin typeface="Times New Roman" panose="02020603050405020304" pitchFamily="18" charset="0"/>
                <a:cs typeface="Times New Roman" panose="02020603050405020304" pitchFamily="18" charset="0"/>
              </a:rPr>
              <a:t>This impacts the Enthalpy of Formation</a:t>
            </a:r>
          </a:p>
        </p:txBody>
      </p:sp>
      <p:sp>
        <p:nvSpPr>
          <p:cNvPr id="7" name="TextBox 6">
            <a:extLst>
              <a:ext uri="{FF2B5EF4-FFF2-40B4-BE49-F238E27FC236}">
                <a16:creationId xmlns:a16="http://schemas.microsoft.com/office/drawing/2014/main" id="{47F60AAD-3902-A8D5-464A-30636D368704}"/>
              </a:ext>
            </a:extLst>
          </p:cNvPr>
          <p:cNvSpPr txBox="1"/>
          <p:nvPr/>
        </p:nvSpPr>
        <p:spPr>
          <a:xfrm>
            <a:off x="3148220" y="963315"/>
            <a:ext cx="6097656" cy="461665"/>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https://</a:t>
            </a:r>
            <a:r>
              <a:rPr lang="en-US" sz="1200" dirty="0" err="1">
                <a:latin typeface="Times New Roman" panose="02020603050405020304" pitchFamily="18" charset="0"/>
                <a:cs typeface="Times New Roman" panose="02020603050405020304" pitchFamily="18" charset="0"/>
              </a:rPr>
              <a:t>chem.libretexts.org</a:t>
            </a:r>
            <a:r>
              <a:rPr lang="en-US" sz="1200" dirty="0">
                <a:latin typeface="Times New Roman" panose="02020603050405020304" pitchFamily="18" charset="0"/>
                <a:cs typeface="Times New Roman" panose="02020603050405020304" pitchFamily="18" charset="0"/>
              </a:rPr>
              <a:t>/Bookshelves/</a:t>
            </a:r>
            <a:r>
              <a:rPr lang="en-US" sz="1200" dirty="0" err="1">
                <a:latin typeface="Times New Roman" panose="02020603050405020304" pitchFamily="18" charset="0"/>
                <a:cs typeface="Times New Roman" panose="02020603050405020304" pitchFamily="18" charset="0"/>
              </a:rPr>
              <a:t>Inorganic_Chemistry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Supplemental_Modules_and_Websites</a:t>
            </a:r>
            <a:r>
              <a:rPr lang="en-US" sz="1200" dirty="0">
                <a:latin typeface="Times New Roman" panose="02020603050405020304" pitchFamily="18" charset="0"/>
                <a:cs typeface="Times New Roman" panose="02020603050405020304" pitchFamily="18" charset="0"/>
              </a:rPr>
              <a:t>_(</a:t>
            </a:r>
            <a:r>
              <a:rPr lang="en-US" sz="1200" dirty="0" err="1">
                <a:latin typeface="Times New Roman" panose="02020603050405020304" pitchFamily="18" charset="0"/>
                <a:cs typeface="Times New Roman" panose="02020603050405020304" pitchFamily="18" charset="0"/>
              </a:rPr>
              <a:t>Inorganic_Chemistry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Crystal_Field_Theory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Crystal_Field_Theory</a:t>
            </a:r>
            <a:endParaRPr lang="en-US" sz="1200" dirty="0">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29546209-E9D2-879F-3493-A52DC98566E7}"/>
              </a:ext>
            </a:extLst>
          </p:cNvPr>
          <p:cNvPicPr>
            <a:picLocks noChangeAspect="1"/>
          </p:cNvPicPr>
          <p:nvPr/>
        </p:nvPicPr>
        <p:blipFill>
          <a:blip r:embed="rId2"/>
          <a:stretch>
            <a:fillRect/>
          </a:stretch>
        </p:blipFill>
        <p:spPr>
          <a:xfrm>
            <a:off x="2094186" y="2161102"/>
            <a:ext cx="7772400" cy="2223547"/>
          </a:xfrm>
          <a:prstGeom prst="rect">
            <a:avLst/>
          </a:prstGeom>
        </p:spPr>
      </p:pic>
      <p:pic>
        <p:nvPicPr>
          <p:cNvPr id="15" name="Picture 14">
            <a:extLst>
              <a:ext uri="{FF2B5EF4-FFF2-40B4-BE49-F238E27FC236}">
                <a16:creationId xmlns:a16="http://schemas.microsoft.com/office/drawing/2014/main" id="{36444659-1294-98B3-2A37-B701B5DB3F52}"/>
              </a:ext>
            </a:extLst>
          </p:cNvPr>
          <p:cNvPicPr>
            <a:picLocks noChangeAspect="1"/>
          </p:cNvPicPr>
          <p:nvPr/>
        </p:nvPicPr>
        <p:blipFill>
          <a:blip r:embed="rId3"/>
          <a:stretch>
            <a:fillRect/>
          </a:stretch>
        </p:blipFill>
        <p:spPr>
          <a:xfrm>
            <a:off x="2209800" y="4833090"/>
            <a:ext cx="7772400" cy="1185750"/>
          </a:xfrm>
          <a:prstGeom prst="rect">
            <a:avLst/>
          </a:prstGeom>
        </p:spPr>
      </p:pic>
    </p:spTree>
    <p:extLst>
      <p:ext uri="{BB962C8B-B14F-4D97-AF65-F5344CB8AC3E}">
        <p14:creationId xmlns:p14="http://schemas.microsoft.com/office/powerpoint/2010/main" val="609967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2ACC503-CCC0-B24A-BBC7-24B8FC6C9A5F}"/>
              </a:ext>
            </a:extLst>
          </p:cNvPr>
          <p:cNvSpPr txBox="1"/>
          <p:nvPr/>
        </p:nvSpPr>
        <p:spPr>
          <a:xfrm>
            <a:off x="3555051" y="546931"/>
            <a:ext cx="291137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Ellingham Diagrams</a:t>
            </a:r>
          </a:p>
        </p:txBody>
      </p:sp>
      <p:sp>
        <p:nvSpPr>
          <p:cNvPr id="11" name="Slide Number Placeholder 10">
            <a:extLst>
              <a:ext uri="{FF2B5EF4-FFF2-40B4-BE49-F238E27FC236}">
                <a16:creationId xmlns:a16="http://schemas.microsoft.com/office/drawing/2014/main" id="{E84FFC91-BADE-6D48-9CD8-3DA3EE6E09A9}"/>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3</a:t>
            </a:fld>
            <a:endParaRPr lang="en-US">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5C3DFE25-7DB9-2F7F-EBAC-7A32EA68A9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0"/>
            <a:ext cx="60944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340A65C-145B-9D90-5788-64412AD5DC42}"/>
              </a:ext>
            </a:extLst>
          </p:cNvPr>
          <p:cNvSpPr txBox="1"/>
          <p:nvPr/>
        </p:nvSpPr>
        <p:spPr>
          <a:xfrm>
            <a:off x="529770" y="1008596"/>
            <a:ext cx="2452915" cy="4801314"/>
          </a:xfrm>
          <a:prstGeom prst="rect">
            <a:avLst/>
          </a:prstGeom>
          <a:noFill/>
        </p:spPr>
        <p:txBody>
          <a:bodyPr wrap="square" rtlCol="0">
            <a:spAutoFit/>
          </a:bodyPr>
          <a:lstStyle/>
          <a:p>
            <a:r>
              <a:rPr lang="en-US" dirty="0"/>
              <a:t>For a reaction</a:t>
            </a:r>
            <a:endParaRPr lang="en-US" dirty="0">
              <a:latin typeface="Symbol" pitchFamily="2" charset="2"/>
            </a:endParaRPr>
          </a:p>
          <a:p>
            <a:r>
              <a:rPr lang="en-US" dirty="0">
                <a:latin typeface="Symbol" pitchFamily="2" charset="2"/>
              </a:rPr>
              <a:t>D</a:t>
            </a:r>
            <a:r>
              <a:rPr lang="en-US" dirty="0"/>
              <a:t>G = </a:t>
            </a:r>
            <a:r>
              <a:rPr lang="en-US" dirty="0">
                <a:latin typeface="Symbol" pitchFamily="2" charset="2"/>
              </a:rPr>
              <a:t>D</a:t>
            </a:r>
            <a:r>
              <a:rPr lang="en-US" dirty="0"/>
              <a:t>H – T </a:t>
            </a:r>
            <a:r>
              <a:rPr lang="en-US" dirty="0">
                <a:latin typeface="Symbol" pitchFamily="2" charset="2"/>
              </a:rPr>
              <a:t>D</a:t>
            </a:r>
            <a:r>
              <a:rPr lang="en-US" dirty="0"/>
              <a:t>S</a:t>
            </a:r>
          </a:p>
          <a:p>
            <a:endParaRPr lang="en-US" dirty="0"/>
          </a:p>
          <a:p>
            <a:r>
              <a:rPr lang="en-US" dirty="0"/>
              <a:t>Gas has more entropy </a:t>
            </a:r>
          </a:p>
          <a:p>
            <a:r>
              <a:rPr lang="en-US" dirty="0"/>
              <a:t>	than solid</a:t>
            </a:r>
          </a:p>
          <a:p>
            <a:endParaRPr lang="en-US" dirty="0"/>
          </a:p>
          <a:p>
            <a:r>
              <a:rPr lang="en-US" dirty="0">
                <a:latin typeface="Symbol" pitchFamily="2" charset="2"/>
              </a:rPr>
              <a:t>D</a:t>
            </a:r>
            <a:r>
              <a:rPr lang="en-US" dirty="0"/>
              <a:t>H positive, </a:t>
            </a:r>
            <a:r>
              <a:rPr lang="en-US" dirty="0">
                <a:latin typeface="Symbol" pitchFamily="2" charset="2"/>
              </a:rPr>
              <a:t>D</a:t>
            </a:r>
            <a:r>
              <a:rPr lang="en-US" dirty="0"/>
              <a:t>S negative if moles of gas decrease </a:t>
            </a:r>
          </a:p>
          <a:p>
            <a:r>
              <a:rPr lang="en-US" dirty="0"/>
              <a:t>A line in </a:t>
            </a:r>
            <a:r>
              <a:rPr lang="en-US" dirty="0">
                <a:latin typeface="Symbol" pitchFamily="2" charset="2"/>
              </a:rPr>
              <a:t>D</a:t>
            </a:r>
            <a:r>
              <a:rPr lang="en-US" dirty="0"/>
              <a:t>G vs T plot with positive slope</a:t>
            </a:r>
          </a:p>
          <a:p>
            <a:endParaRPr lang="en-US" dirty="0"/>
          </a:p>
          <a:p>
            <a:r>
              <a:rPr lang="en-US" dirty="0"/>
              <a:t>Reactions that increase the moles of gas have negative slope</a:t>
            </a:r>
          </a:p>
          <a:p>
            <a:endParaRPr lang="en-US" dirty="0"/>
          </a:p>
          <a:p>
            <a:r>
              <a:rPr lang="en-US" dirty="0"/>
              <a:t>No change in moles of gas a flat slope</a:t>
            </a:r>
          </a:p>
        </p:txBody>
      </p:sp>
    </p:spTree>
    <p:extLst>
      <p:ext uri="{BB962C8B-B14F-4D97-AF65-F5344CB8AC3E}">
        <p14:creationId xmlns:p14="http://schemas.microsoft.com/office/powerpoint/2010/main" val="30283021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2655DC-0B42-B844-A650-70B0EF5729A4}"/>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30</a:t>
            </a:fld>
            <a:endParaRPr lang="en-US">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A34E1E8-761C-6E41-929F-D29EE9291F02}"/>
              </a:ext>
            </a:extLst>
          </p:cNvPr>
          <p:cNvSpPr txBox="1"/>
          <p:nvPr/>
        </p:nvSpPr>
        <p:spPr>
          <a:xfrm>
            <a:off x="2682829" y="316984"/>
            <a:ext cx="7528664" cy="646331"/>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Depending on the crystallographic environment the d-orbital energies split</a:t>
            </a:r>
          </a:p>
          <a:p>
            <a:r>
              <a:rPr lang="en-US" b="1" dirty="0">
                <a:latin typeface="Times New Roman" panose="02020603050405020304" pitchFamily="18" charset="0"/>
                <a:cs typeface="Times New Roman" panose="02020603050405020304" pitchFamily="18" charset="0"/>
              </a:rPr>
              <a:t>This impacts the Enthalpy of Formation</a:t>
            </a:r>
          </a:p>
        </p:txBody>
      </p:sp>
      <p:sp>
        <p:nvSpPr>
          <p:cNvPr id="7" name="TextBox 6">
            <a:extLst>
              <a:ext uri="{FF2B5EF4-FFF2-40B4-BE49-F238E27FC236}">
                <a16:creationId xmlns:a16="http://schemas.microsoft.com/office/drawing/2014/main" id="{47F60AAD-3902-A8D5-464A-30636D368704}"/>
              </a:ext>
            </a:extLst>
          </p:cNvPr>
          <p:cNvSpPr txBox="1"/>
          <p:nvPr/>
        </p:nvSpPr>
        <p:spPr>
          <a:xfrm>
            <a:off x="3148220" y="963315"/>
            <a:ext cx="6097656" cy="461665"/>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https://</a:t>
            </a:r>
            <a:r>
              <a:rPr lang="en-US" sz="1200" dirty="0" err="1">
                <a:latin typeface="Times New Roman" panose="02020603050405020304" pitchFamily="18" charset="0"/>
                <a:cs typeface="Times New Roman" panose="02020603050405020304" pitchFamily="18" charset="0"/>
              </a:rPr>
              <a:t>chem.libretexts.org</a:t>
            </a:r>
            <a:r>
              <a:rPr lang="en-US" sz="1200" dirty="0">
                <a:latin typeface="Times New Roman" panose="02020603050405020304" pitchFamily="18" charset="0"/>
                <a:cs typeface="Times New Roman" panose="02020603050405020304" pitchFamily="18" charset="0"/>
              </a:rPr>
              <a:t>/Bookshelves/</a:t>
            </a:r>
            <a:r>
              <a:rPr lang="en-US" sz="1200" dirty="0" err="1">
                <a:latin typeface="Times New Roman" panose="02020603050405020304" pitchFamily="18" charset="0"/>
                <a:cs typeface="Times New Roman" panose="02020603050405020304" pitchFamily="18" charset="0"/>
              </a:rPr>
              <a:t>Inorganic_Chemistry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Supplemental_Modules_and_Websites</a:t>
            </a:r>
            <a:r>
              <a:rPr lang="en-US" sz="1200" dirty="0">
                <a:latin typeface="Times New Roman" panose="02020603050405020304" pitchFamily="18" charset="0"/>
                <a:cs typeface="Times New Roman" panose="02020603050405020304" pitchFamily="18" charset="0"/>
              </a:rPr>
              <a:t>_(</a:t>
            </a:r>
            <a:r>
              <a:rPr lang="en-US" sz="1200" dirty="0" err="1">
                <a:latin typeface="Times New Roman" panose="02020603050405020304" pitchFamily="18" charset="0"/>
                <a:cs typeface="Times New Roman" panose="02020603050405020304" pitchFamily="18" charset="0"/>
              </a:rPr>
              <a:t>Inorganic_Chemistry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Crystal_Field_Theory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Crystal_Field_Theory</a:t>
            </a:r>
            <a:endParaRPr lang="en-US" sz="12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6105499-E5A2-BF1D-F458-293347A54658}"/>
              </a:ext>
            </a:extLst>
          </p:cNvPr>
          <p:cNvPicPr>
            <a:picLocks noChangeAspect="1"/>
          </p:cNvPicPr>
          <p:nvPr/>
        </p:nvPicPr>
        <p:blipFill>
          <a:blip r:embed="rId2"/>
          <a:stretch>
            <a:fillRect/>
          </a:stretch>
        </p:blipFill>
        <p:spPr>
          <a:xfrm>
            <a:off x="2033281" y="3429000"/>
            <a:ext cx="8327533" cy="3207311"/>
          </a:xfrm>
          <a:prstGeom prst="rect">
            <a:avLst/>
          </a:prstGeom>
        </p:spPr>
      </p:pic>
      <p:pic>
        <p:nvPicPr>
          <p:cNvPr id="5" name="Picture 4">
            <a:extLst>
              <a:ext uri="{FF2B5EF4-FFF2-40B4-BE49-F238E27FC236}">
                <a16:creationId xmlns:a16="http://schemas.microsoft.com/office/drawing/2014/main" id="{8F009161-90DB-F4F1-814A-E6077EE5F603}"/>
              </a:ext>
            </a:extLst>
          </p:cNvPr>
          <p:cNvPicPr>
            <a:picLocks noChangeAspect="1"/>
          </p:cNvPicPr>
          <p:nvPr/>
        </p:nvPicPr>
        <p:blipFill>
          <a:blip r:embed="rId3"/>
          <a:stretch>
            <a:fillRect/>
          </a:stretch>
        </p:blipFill>
        <p:spPr>
          <a:xfrm>
            <a:off x="3226075" y="1503182"/>
            <a:ext cx="6019801" cy="1722159"/>
          </a:xfrm>
          <a:prstGeom prst="rect">
            <a:avLst/>
          </a:prstGeom>
        </p:spPr>
      </p:pic>
    </p:spTree>
    <p:extLst>
      <p:ext uri="{BB962C8B-B14F-4D97-AF65-F5344CB8AC3E}">
        <p14:creationId xmlns:p14="http://schemas.microsoft.com/office/powerpoint/2010/main" val="3948845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2655DC-0B42-B844-A650-70B0EF5729A4}"/>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31</a:t>
            </a:fld>
            <a:endParaRPr lang="en-US">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A34E1E8-761C-6E41-929F-D29EE9291F02}"/>
              </a:ext>
            </a:extLst>
          </p:cNvPr>
          <p:cNvSpPr txBox="1"/>
          <p:nvPr/>
        </p:nvSpPr>
        <p:spPr>
          <a:xfrm>
            <a:off x="2682829" y="316984"/>
            <a:ext cx="7528664" cy="646331"/>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Depending on the crystallographic environment the d-orbital energies split</a:t>
            </a:r>
          </a:p>
          <a:p>
            <a:r>
              <a:rPr lang="en-US" b="1" dirty="0">
                <a:latin typeface="Times New Roman" panose="02020603050405020304" pitchFamily="18" charset="0"/>
                <a:cs typeface="Times New Roman" panose="02020603050405020304" pitchFamily="18" charset="0"/>
              </a:rPr>
              <a:t>This impacts the Enthalpy of Formation</a:t>
            </a:r>
          </a:p>
        </p:txBody>
      </p:sp>
      <p:sp>
        <p:nvSpPr>
          <p:cNvPr id="7" name="TextBox 6">
            <a:extLst>
              <a:ext uri="{FF2B5EF4-FFF2-40B4-BE49-F238E27FC236}">
                <a16:creationId xmlns:a16="http://schemas.microsoft.com/office/drawing/2014/main" id="{47F60AAD-3902-A8D5-464A-30636D368704}"/>
              </a:ext>
            </a:extLst>
          </p:cNvPr>
          <p:cNvSpPr txBox="1"/>
          <p:nvPr/>
        </p:nvSpPr>
        <p:spPr>
          <a:xfrm>
            <a:off x="3148220" y="963315"/>
            <a:ext cx="6097656" cy="461665"/>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https://</a:t>
            </a:r>
            <a:r>
              <a:rPr lang="en-US" sz="1200" dirty="0" err="1">
                <a:latin typeface="Times New Roman" panose="02020603050405020304" pitchFamily="18" charset="0"/>
                <a:cs typeface="Times New Roman" panose="02020603050405020304" pitchFamily="18" charset="0"/>
              </a:rPr>
              <a:t>chem.libretexts.org</a:t>
            </a:r>
            <a:r>
              <a:rPr lang="en-US" sz="1200" dirty="0">
                <a:latin typeface="Times New Roman" panose="02020603050405020304" pitchFamily="18" charset="0"/>
                <a:cs typeface="Times New Roman" panose="02020603050405020304" pitchFamily="18" charset="0"/>
              </a:rPr>
              <a:t>/Bookshelves/</a:t>
            </a:r>
            <a:r>
              <a:rPr lang="en-US" sz="1200" dirty="0" err="1">
                <a:latin typeface="Times New Roman" panose="02020603050405020304" pitchFamily="18" charset="0"/>
                <a:cs typeface="Times New Roman" panose="02020603050405020304" pitchFamily="18" charset="0"/>
              </a:rPr>
              <a:t>Inorganic_Chemistry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Supplemental_Modules_and_Websites</a:t>
            </a:r>
            <a:r>
              <a:rPr lang="en-US" sz="1200" dirty="0">
                <a:latin typeface="Times New Roman" panose="02020603050405020304" pitchFamily="18" charset="0"/>
                <a:cs typeface="Times New Roman" panose="02020603050405020304" pitchFamily="18" charset="0"/>
              </a:rPr>
              <a:t>_(</a:t>
            </a:r>
            <a:r>
              <a:rPr lang="en-US" sz="1200" dirty="0" err="1">
                <a:latin typeface="Times New Roman" panose="02020603050405020304" pitchFamily="18" charset="0"/>
                <a:cs typeface="Times New Roman" panose="02020603050405020304" pitchFamily="18" charset="0"/>
              </a:rPr>
              <a:t>Inorganic_Chemistry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Crystal_Field_Theory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Crystal_Field_Theory</a:t>
            </a:r>
            <a:endParaRPr lang="en-US" sz="12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8F009161-90DB-F4F1-814A-E6077EE5F603}"/>
              </a:ext>
            </a:extLst>
          </p:cNvPr>
          <p:cNvPicPr>
            <a:picLocks noChangeAspect="1"/>
          </p:cNvPicPr>
          <p:nvPr/>
        </p:nvPicPr>
        <p:blipFill>
          <a:blip r:embed="rId2"/>
          <a:stretch>
            <a:fillRect/>
          </a:stretch>
        </p:blipFill>
        <p:spPr>
          <a:xfrm>
            <a:off x="3226075" y="1503182"/>
            <a:ext cx="6019801" cy="1722159"/>
          </a:xfrm>
          <a:prstGeom prst="rect">
            <a:avLst/>
          </a:prstGeom>
        </p:spPr>
      </p:pic>
      <p:pic>
        <p:nvPicPr>
          <p:cNvPr id="6" name="Picture 5">
            <a:extLst>
              <a:ext uri="{FF2B5EF4-FFF2-40B4-BE49-F238E27FC236}">
                <a16:creationId xmlns:a16="http://schemas.microsoft.com/office/drawing/2014/main" id="{6B152CFC-AC44-5466-8DF4-449E4C2A5C50}"/>
              </a:ext>
            </a:extLst>
          </p:cNvPr>
          <p:cNvPicPr>
            <a:picLocks noChangeAspect="1"/>
          </p:cNvPicPr>
          <p:nvPr/>
        </p:nvPicPr>
        <p:blipFill>
          <a:blip r:embed="rId3"/>
          <a:stretch>
            <a:fillRect/>
          </a:stretch>
        </p:blipFill>
        <p:spPr>
          <a:xfrm>
            <a:off x="2209800" y="617000"/>
            <a:ext cx="7772400" cy="5623999"/>
          </a:xfrm>
          <a:prstGeom prst="rect">
            <a:avLst/>
          </a:prstGeom>
        </p:spPr>
      </p:pic>
    </p:spTree>
    <p:extLst>
      <p:ext uri="{BB962C8B-B14F-4D97-AF65-F5344CB8AC3E}">
        <p14:creationId xmlns:p14="http://schemas.microsoft.com/office/powerpoint/2010/main" val="39970223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2655DC-0B42-B844-A650-70B0EF5729A4}"/>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32</a:t>
            </a:fld>
            <a:endParaRPr lang="en-US">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A34E1E8-761C-6E41-929F-D29EE9291F02}"/>
              </a:ext>
            </a:extLst>
          </p:cNvPr>
          <p:cNvSpPr txBox="1"/>
          <p:nvPr/>
        </p:nvSpPr>
        <p:spPr>
          <a:xfrm>
            <a:off x="2682829" y="316984"/>
            <a:ext cx="7528664" cy="646331"/>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Depending on the crystallographic environment the d-orbital energies split</a:t>
            </a:r>
          </a:p>
          <a:p>
            <a:r>
              <a:rPr lang="en-US" b="1" dirty="0">
                <a:latin typeface="Times New Roman" panose="02020603050405020304" pitchFamily="18" charset="0"/>
                <a:cs typeface="Times New Roman" panose="02020603050405020304" pitchFamily="18" charset="0"/>
              </a:rPr>
              <a:t>This impacts the Enthalpy of Formation</a:t>
            </a:r>
          </a:p>
        </p:txBody>
      </p:sp>
      <p:sp>
        <p:nvSpPr>
          <p:cNvPr id="7" name="TextBox 6">
            <a:extLst>
              <a:ext uri="{FF2B5EF4-FFF2-40B4-BE49-F238E27FC236}">
                <a16:creationId xmlns:a16="http://schemas.microsoft.com/office/drawing/2014/main" id="{47F60AAD-3902-A8D5-464A-30636D368704}"/>
              </a:ext>
            </a:extLst>
          </p:cNvPr>
          <p:cNvSpPr txBox="1"/>
          <p:nvPr/>
        </p:nvSpPr>
        <p:spPr>
          <a:xfrm>
            <a:off x="3148220" y="963315"/>
            <a:ext cx="6097656" cy="461665"/>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https://</a:t>
            </a:r>
            <a:r>
              <a:rPr lang="en-US" sz="1200" dirty="0" err="1">
                <a:latin typeface="Times New Roman" panose="02020603050405020304" pitchFamily="18" charset="0"/>
                <a:cs typeface="Times New Roman" panose="02020603050405020304" pitchFamily="18" charset="0"/>
              </a:rPr>
              <a:t>chem.libretexts.org</a:t>
            </a:r>
            <a:r>
              <a:rPr lang="en-US" sz="1200" dirty="0">
                <a:latin typeface="Times New Roman" panose="02020603050405020304" pitchFamily="18" charset="0"/>
                <a:cs typeface="Times New Roman" panose="02020603050405020304" pitchFamily="18" charset="0"/>
              </a:rPr>
              <a:t>/Bookshelves/</a:t>
            </a:r>
            <a:r>
              <a:rPr lang="en-US" sz="1200" dirty="0" err="1">
                <a:latin typeface="Times New Roman" panose="02020603050405020304" pitchFamily="18" charset="0"/>
                <a:cs typeface="Times New Roman" panose="02020603050405020304" pitchFamily="18" charset="0"/>
              </a:rPr>
              <a:t>Inorganic_Chemistry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Supplemental_Modules_and_Websites</a:t>
            </a:r>
            <a:r>
              <a:rPr lang="en-US" sz="1200" dirty="0">
                <a:latin typeface="Times New Roman" panose="02020603050405020304" pitchFamily="18" charset="0"/>
                <a:cs typeface="Times New Roman" panose="02020603050405020304" pitchFamily="18" charset="0"/>
              </a:rPr>
              <a:t>_(</a:t>
            </a:r>
            <a:r>
              <a:rPr lang="en-US" sz="1200" dirty="0" err="1">
                <a:latin typeface="Times New Roman" panose="02020603050405020304" pitchFamily="18" charset="0"/>
                <a:cs typeface="Times New Roman" panose="02020603050405020304" pitchFamily="18" charset="0"/>
              </a:rPr>
              <a:t>Inorganic_Chemistry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Crystal_Field_Theory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Crystal_Field_Theory</a:t>
            </a:r>
            <a:endParaRPr lang="en-US" sz="12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8F009161-90DB-F4F1-814A-E6077EE5F603}"/>
              </a:ext>
            </a:extLst>
          </p:cNvPr>
          <p:cNvPicPr>
            <a:picLocks noChangeAspect="1"/>
          </p:cNvPicPr>
          <p:nvPr/>
        </p:nvPicPr>
        <p:blipFill>
          <a:blip r:embed="rId2"/>
          <a:stretch>
            <a:fillRect/>
          </a:stretch>
        </p:blipFill>
        <p:spPr>
          <a:xfrm>
            <a:off x="3226075" y="1503182"/>
            <a:ext cx="6019801" cy="1722159"/>
          </a:xfrm>
          <a:prstGeom prst="rect">
            <a:avLst/>
          </a:prstGeom>
        </p:spPr>
      </p:pic>
      <p:pic>
        <p:nvPicPr>
          <p:cNvPr id="6" name="Picture 5">
            <a:extLst>
              <a:ext uri="{FF2B5EF4-FFF2-40B4-BE49-F238E27FC236}">
                <a16:creationId xmlns:a16="http://schemas.microsoft.com/office/drawing/2014/main" id="{6B152CFC-AC44-5466-8DF4-449E4C2A5C50}"/>
              </a:ext>
            </a:extLst>
          </p:cNvPr>
          <p:cNvPicPr>
            <a:picLocks noChangeAspect="1"/>
          </p:cNvPicPr>
          <p:nvPr/>
        </p:nvPicPr>
        <p:blipFill>
          <a:blip r:embed="rId3"/>
          <a:stretch>
            <a:fillRect/>
          </a:stretch>
        </p:blipFill>
        <p:spPr>
          <a:xfrm>
            <a:off x="2209800" y="617000"/>
            <a:ext cx="7772400" cy="5623999"/>
          </a:xfrm>
          <a:prstGeom prst="rect">
            <a:avLst/>
          </a:prstGeom>
        </p:spPr>
      </p:pic>
      <p:pic>
        <p:nvPicPr>
          <p:cNvPr id="3" name="Picture 2">
            <a:extLst>
              <a:ext uri="{FF2B5EF4-FFF2-40B4-BE49-F238E27FC236}">
                <a16:creationId xmlns:a16="http://schemas.microsoft.com/office/drawing/2014/main" id="{3C29554B-51CC-A630-065F-4C8BCBFF0F8E}"/>
              </a:ext>
            </a:extLst>
          </p:cNvPr>
          <p:cNvPicPr>
            <a:picLocks noChangeAspect="1"/>
          </p:cNvPicPr>
          <p:nvPr/>
        </p:nvPicPr>
        <p:blipFill>
          <a:blip r:embed="rId4"/>
          <a:stretch>
            <a:fillRect/>
          </a:stretch>
        </p:blipFill>
        <p:spPr>
          <a:xfrm>
            <a:off x="2454897" y="0"/>
            <a:ext cx="7282206" cy="6858000"/>
          </a:xfrm>
          <a:prstGeom prst="rect">
            <a:avLst/>
          </a:prstGeom>
        </p:spPr>
      </p:pic>
    </p:spTree>
    <p:extLst>
      <p:ext uri="{BB962C8B-B14F-4D97-AF65-F5344CB8AC3E}">
        <p14:creationId xmlns:p14="http://schemas.microsoft.com/office/powerpoint/2010/main" val="1570231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2655DC-0B42-B844-A650-70B0EF5729A4}"/>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33</a:t>
            </a:fld>
            <a:endParaRPr lang="en-US">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A34E1E8-761C-6E41-929F-D29EE9291F02}"/>
              </a:ext>
            </a:extLst>
          </p:cNvPr>
          <p:cNvSpPr txBox="1"/>
          <p:nvPr/>
        </p:nvSpPr>
        <p:spPr>
          <a:xfrm>
            <a:off x="2682829" y="316984"/>
            <a:ext cx="7528664" cy="646331"/>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Depending on the crystallographic environment the d-orbital energies split</a:t>
            </a:r>
          </a:p>
          <a:p>
            <a:r>
              <a:rPr lang="en-US" b="1" dirty="0">
                <a:latin typeface="Times New Roman" panose="02020603050405020304" pitchFamily="18" charset="0"/>
                <a:cs typeface="Times New Roman" panose="02020603050405020304" pitchFamily="18" charset="0"/>
              </a:rPr>
              <a:t>This impacts the Enthalpy of Formation</a:t>
            </a:r>
          </a:p>
        </p:txBody>
      </p:sp>
      <p:sp>
        <p:nvSpPr>
          <p:cNvPr id="7" name="TextBox 6">
            <a:extLst>
              <a:ext uri="{FF2B5EF4-FFF2-40B4-BE49-F238E27FC236}">
                <a16:creationId xmlns:a16="http://schemas.microsoft.com/office/drawing/2014/main" id="{47F60AAD-3902-A8D5-464A-30636D368704}"/>
              </a:ext>
            </a:extLst>
          </p:cNvPr>
          <p:cNvSpPr txBox="1"/>
          <p:nvPr/>
        </p:nvSpPr>
        <p:spPr>
          <a:xfrm>
            <a:off x="3148220" y="963315"/>
            <a:ext cx="6097656" cy="461665"/>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https://</a:t>
            </a:r>
            <a:r>
              <a:rPr lang="en-US" sz="1200" dirty="0" err="1">
                <a:latin typeface="Times New Roman" panose="02020603050405020304" pitchFamily="18" charset="0"/>
                <a:cs typeface="Times New Roman" panose="02020603050405020304" pitchFamily="18" charset="0"/>
              </a:rPr>
              <a:t>chem.libretexts.org</a:t>
            </a:r>
            <a:r>
              <a:rPr lang="en-US" sz="1200" dirty="0">
                <a:latin typeface="Times New Roman" panose="02020603050405020304" pitchFamily="18" charset="0"/>
                <a:cs typeface="Times New Roman" panose="02020603050405020304" pitchFamily="18" charset="0"/>
              </a:rPr>
              <a:t>/Bookshelves/</a:t>
            </a:r>
            <a:r>
              <a:rPr lang="en-US" sz="1200" dirty="0" err="1">
                <a:latin typeface="Times New Roman" panose="02020603050405020304" pitchFamily="18" charset="0"/>
                <a:cs typeface="Times New Roman" panose="02020603050405020304" pitchFamily="18" charset="0"/>
              </a:rPr>
              <a:t>Inorganic_Chemistry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Supplemental_Modules_and_Websites</a:t>
            </a:r>
            <a:r>
              <a:rPr lang="en-US" sz="1200" dirty="0">
                <a:latin typeface="Times New Roman" panose="02020603050405020304" pitchFamily="18" charset="0"/>
                <a:cs typeface="Times New Roman" panose="02020603050405020304" pitchFamily="18" charset="0"/>
              </a:rPr>
              <a:t>_(</a:t>
            </a:r>
            <a:r>
              <a:rPr lang="en-US" sz="1200" dirty="0" err="1">
                <a:latin typeface="Times New Roman" panose="02020603050405020304" pitchFamily="18" charset="0"/>
                <a:cs typeface="Times New Roman" panose="02020603050405020304" pitchFamily="18" charset="0"/>
              </a:rPr>
              <a:t>Inorganic_Chemistry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Crystal_Field_Theory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Crystal_Field_Theory</a:t>
            </a:r>
            <a:endParaRPr lang="en-US" sz="1200" dirty="0">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29546209-E9D2-879F-3493-A52DC98566E7}"/>
              </a:ext>
            </a:extLst>
          </p:cNvPr>
          <p:cNvPicPr>
            <a:picLocks noChangeAspect="1"/>
          </p:cNvPicPr>
          <p:nvPr/>
        </p:nvPicPr>
        <p:blipFill>
          <a:blip r:embed="rId2"/>
          <a:stretch>
            <a:fillRect/>
          </a:stretch>
        </p:blipFill>
        <p:spPr>
          <a:xfrm>
            <a:off x="3323896" y="1440073"/>
            <a:ext cx="5199993" cy="1487627"/>
          </a:xfrm>
          <a:prstGeom prst="rect">
            <a:avLst/>
          </a:prstGeom>
        </p:spPr>
      </p:pic>
      <p:pic>
        <p:nvPicPr>
          <p:cNvPr id="3" name="Picture 2">
            <a:extLst>
              <a:ext uri="{FF2B5EF4-FFF2-40B4-BE49-F238E27FC236}">
                <a16:creationId xmlns:a16="http://schemas.microsoft.com/office/drawing/2014/main" id="{5FB54D10-2E54-2D67-395E-5F5D92AE0C15}"/>
              </a:ext>
            </a:extLst>
          </p:cNvPr>
          <p:cNvPicPr>
            <a:picLocks noChangeAspect="1"/>
          </p:cNvPicPr>
          <p:nvPr/>
        </p:nvPicPr>
        <p:blipFill>
          <a:blip r:embed="rId3"/>
          <a:stretch>
            <a:fillRect/>
          </a:stretch>
        </p:blipFill>
        <p:spPr>
          <a:xfrm>
            <a:off x="2209800" y="2942793"/>
            <a:ext cx="7772400" cy="3718794"/>
          </a:xfrm>
          <a:prstGeom prst="rect">
            <a:avLst/>
          </a:prstGeom>
        </p:spPr>
      </p:pic>
    </p:spTree>
    <p:extLst>
      <p:ext uri="{BB962C8B-B14F-4D97-AF65-F5344CB8AC3E}">
        <p14:creationId xmlns:p14="http://schemas.microsoft.com/office/powerpoint/2010/main" val="38369399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2655DC-0B42-B844-A650-70B0EF5729A4}"/>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34</a:t>
            </a:fld>
            <a:endParaRPr lang="en-US">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A34E1E8-761C-6E41-929F-D29EE9291F02}"/>
              </a:ext>
            </a:extLst>
          </p:cNvPr>
          <p:cNvSpPr txBox="1"/>
          <p:nvPr/>
        </p:nvSpPr>
        <p:spPr>
          <a:xfrm>
            <a:off x="2682829" y="316984"/>
            <a:ext cx="7528664" cy="646331"/>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Depending on the crystallographic environment the d-orbital energies split</a:t>
            </a:r>
          </a:p>
          <a:p>
            <a:r>
              <a:rPr lang="en-US" b="1" dirty="0">
                <a:latin typeface="Times New Roman" panose="02020603050405020304" pitchFamily="18" charset="0"/>
                <a:cs typeface="Times New Roman" panose="02020603050405020304" pitchFamily="18" charset="0"/>
              </a:rPr>
              <a:t>This impacts the Enthalpy of Formation</a:t>
            </a:r>
          </a:p>
        </p:txBody>
      </p:sp>
      <p:sp>
        <p:nvSpPr>
          <p:cNvPr id="7" name="TextBox 6">
            <a:extLst>
              <a:ext uri="{FF2B5EF4-FFF2-40B4-BE49-F238E27FC236}">
                <a16:creationId xmlns:a16="http://schemas.microsoft.com/office/drawing/2014/main" id="{47F60AAD-3902-A8D5-464A-30636D368704}"/>
              </a:ext>
            </a:extLst>
          </p:cNvPr>
          <p:cNvSpPr txBox="1"/>
          <p:nvPr/>
        </p:nvSpPr>
        <p:spPr>
          <a:xfrm>
            <a:off x="3148220" y="963315"/>
            <a:ext cx="6097656" cy="461665"/>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https://</a:t>
            </a:r>
            <a:r>
              <a:rPr lang="en-US" sz="1200" dirty="0" err="1">
                <a:latin typeface="Times New Roman" panose="02020603050405020304" pitchFamily="18" charset="0"/>
                <a:cs typeface="Times New Roman" panose="02020603050405020304" pitchFamily="18" charset="0"/>
              </a:rPr>
              <a:t>chem.libretexts.org</a:t>
            </a:r>
            <a:r>
              <a:rPr lang="en-US" sz="1200" dirty="0">
                <a:latin typeface="Times New Roman" panose="02020603050405020304" pitchFamily="18" charset="0"/>
                <a:cs typeface="Times New Roman" panose="02020603050405020304" pitchFamily="18" charset="0"/>
              </a:rPr>
              <a:t>/Bookshelves/</a:t>
            </a:r>
            <a:r>
              <a:rPr lang="en-US" sz="1200" dirty="0" err="1">
                <a:latin typeface="Times New Roman" panose="02020603050405020304" pitchFamily="18" charset="0"/>
                <a:cs typeface="Times New Roman" panose="02020603050405020304" pitchFamily="18" charset="0"/>
              </a:rPr>
              <a:t>Inorganic_Chemistry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Supplemental_Modules_and_Websites</a:t>
            </a:r>
            <a:r>
              <a:rPr lang="en-US" sz="1200" dirty="0">
                <a:latin typeface="Times New Roman" panose="02020603050405020304" pitchFamily="18" charset="0"/>
                <a:cs typeface="Times New Roman" panose="02020603050405020304" pitchFamily="18" charset="0"/>
              </a:rPr>
              <a:t>_(</a:t>
            </a:r>
            <a:r>
              <a:rPr lang="en-US" sz="1200" dirty="0" err="1">
                <a:latin typeface="Times New Roman" panose="02020603050405020304" pitchFamily="18" charset="0"/>
                <a:cs typeface="Times New Roman" panose="02020603050405020304" pitchFamily="18" charset="0"/>
              </a:rPr>
              <a:t>Inorganic_Chemistry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Crystal_Field_Theory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Crystal_Field_Theory</a:t>
            </a:r>
            <a:endParaRPr lang="en-US" sz="12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DE2F11A-51ED-158A-294A-6116E6659400}"/>
              </a:ext>
            </a:extLst>
          </p:cNvPr>
          <p:cNvSpPr txBox="1"/>
          <p:nvPr/>
        </p:nvSpPr>
        <p:spPr>
          <a:xfrm>
            <a:off x="703385" y="2182021"/>
            <a:ext cx="10955947" cy="3416320"/>
          </a:xfrm>
          <a:prstGeom prst="rect">
            <a:avLst/>
          </a:prstGeom>
          <a:noFill/>
        </p:spPr>
        <p:txBody>
          <a:bodyPr wrap="square">
            <a:spAutoFit/>
          </a:bodyPr>
          <a:lstStyle/>
          <a:p>
            <a:pPr algn="l" fontAlgn="ctr"/>
            <a:r>
              <a:rPr lang="en-US" b="0" i="0" u="none" strike="noStrike" dirty="0">
                <a:solidFill>
                  <a:srgbClr val="001D35"/>
                </a:solidFill>
                <a:effectLst/>
                <a:latin typeface="Google Sans"/>
              </a:rPr>
              <a:t>Spin Pairing Energy</a:t>
            </a:r>
          </a:p>
          <a:p>
            <a:pPr algn="l" fontAlgn="ctr">
              <a:buFont typeface="Arial" panose="020B0604020202020204" pitchFamily="34" charset="0"/>
              <a:buChar char="•"/>
            </a:pPr>
            <a:r>
              <a:rPr lang="en-US" b="0" i="0" u="none" strike="noStrike" dirty="0">
                <a:solidFill>
                  <a:srgbClr val="001D35"/>
                </a:solidFill>
                <a:effectLst/>
                <a:latin typeface="Google Sans"/>
              </a:rPr>
              <a:t>The energy needed to pair two electrons in the same orbital, overcoming the natural tendency for electrons to occupy different orbitals with parallel spins (Hund's rule). </a:t>
            </a:r>
          </a:p>
          <a:p>
            <a:pPr algn="l" fontAlgn="ctr"/>
            <a:endParaRPr lang="en-US" b="0" i="0" u="none" strike="noStrike" dirty="0">
              <a:solidFill>
                <a:srgbClr val="001D35"/>
              </a:solidFill>
              <a:effectLst/>
              <a:latin typeface="Google Sans"/>
            </a:endParaRPr>
          </a:p>
          <a:p>
            <a:pPr algn="l">
              <a:buFont typeface="Arial" panose="020B0604020202020204" pitchFamily="34" charset="0"/>
              <a:buChar char="•"/>
            </a:pPr>
            <a:r>
              <a:rPr lang="en-US" b="1" i="0" u="none" strike="noStrike" dirty="0">
                <a:solidFill>
                  <a:srgbClr val="001D35"/>
                </a:solidFill>
                <a:effectLst/>
                <a:latin typeface="Google Sans"/>
              </a:rPr>
              <a:t>Impact on complex behavior:</a:t>
            </a:r>
            <a:endParaRPr lang="en-US" b="0" i="0" u="none" strike="noStrike" dirty="0">
              <a:solidFill>
                <a:srgbClr val="001D35"/>
              </a:solidFill>
              <a:effectLst/>
              <a:latin typeface="Google Sans"/>
            </a:endParaRPr>
          </a:p>
          <a:p>
            <a:pPr algn="l" fontAlgn="ctr">
              <a:buFont typeface="Arial" panose="020B0604020202020204" pitchFamily="34" charset="0"/>
              <a:buChar char="•"/>
            </a:pPr>
            <a:r>
              <a:rPr lang="en-US" b="0" i="0" u="none" strike="noStrike" dirty="0">
                <a:solidFill>
                  <a:srgbClr val="001D35"/>
                </a:solidFill>
                <a:effectLst/>
                <a:latin typeface="Google Sans"/>
              </a:rPr>
              <a:t>When considering transition metal complexes, the relative magnitude of the spin pairing energy compared to the crystal field splitting energy determines whether a complex will be "high spin" (with many unpaired electrons) or "low spin" (with more paired electrons). </a:t>
            </a:r>
          </a:p>
          <a:p>
            <a:pPr algn="l" fontAlgn="ctr"/>
            <a:endParaRPr lang="en-US" b="0" i="0" u="none" strike="noStrike" dirty="0">
              <a:solidFill>
                <a:srgbClr val="001D35"/>
              </a:solidFill>
              <a:effectLst/>
              <a:latin typeface="Google Sans"/>
            </a:endParaRPr>
          </a:p>
          <a:p>
            <a:pPr algn="l">
              <a:buFont typeface="Arial" panose="020B0604020202020204" pitchFamily="34" charset="0"/>
              <a:buChar char="•"/>
            </a:pPr>
            <a:r>
              <a:rPr lang="en-US" b="1" i="0" u="none" strike="noStrike" dirty="0" err="1">
                <a:solidFill>
                  <a:srgbClr val="001D35"/>
                </a:solidFill>
                <a:effectLst/>
                <a:latin typeface="Google Sans"/>
              </a:rPr>
              <a:t>Paramagnetism</a:t>
            </a:r>
            <a:r>
              <a:rPr lang="en-US" b="1" i="0" u="none" strike="noStrike" dirty="0">
                <a:solidFill>
                  <a:srgbClr val="001D35"/>
                </a:solidFill>
                <a:effectLst/>
                <a:latin typeface="Google Sans"/>
              </a:rPr>
              <a:t> and diamagnetism:</a:t>
            </a:r>
            <a:endParaRPr lang="en-US" b="0" i="0" u="none" strike="noStrike" dirty="0">
              <a:solidFill>
                <a:srgbClr val="001D35"/>
              </a:solidFill>
              <a:effectLst/>
              <a:latin typeface="Google Sans"/>
            </a:endParaRPr>
          </a:p>
          <a:p>
            <a:pPr algn="l">
              <a:buFont typeface="Arial" panose="020B0604020202020204" pitchFamily="34" charset="0"/>
              <a:buChar char="•"/>
            </a:pPr>
            <a:r>
              <a:rPr lang="en-US" b="0" i="0" u="none" strike="noStrike" dirty="0">
                <a:solidFill>
                  <a:srgbClr val="001D35"/>
                </a:solidFill>
                <a:effectLst/>
                <a:latin typeface="Google Sans"/>
              </a:rPr>
              <a:t>If a complex has unpaired electrons (high spin), it will be paramagnetic, meaning it will be attracted to a magnetic field; if all electrons are paired (low spin), it will be diamagnetic, repelled by a magnetic field.</a:t>
            </a:r>
          </a:p>
        </p:txBody>
      </p:sp>
    </p:spTree>
    <p:extLst>
      <p:ext uri="{BB962C8B-B14F-4D97-AF65-F5344CB8AC3E}">
        <p14:creationId xmlns:p14="http://schemas.microsoft.com/office/powerpoint/2010/main" val="19909168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2655DC-0B42-B844-A650-70B0EF5729A4}"/>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35</a:t>
            </a:fld>
            <a:endParaRPr lang="en-US">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A34E1E8-761C-6E41-929F-D29EE9291F02}"/>
              </a:ext>
            </a:extLst>
          </p:cNvPr>
          <p:cNvSpPr txBox="1"/>
          <p:nvPr/>
        </p:nvSpPr>
        <p:spPr>
          <a:xfrm>
            <a:off x="2682829" y="316984"/>
            <a:ext cx="7528664" cy="646331"/>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Depending on the crystallographic environment the d-orbital energies split</a:t>
            </a:r>
          </a:p>
          <a:p>
            <a:r>
              <a:rPr lang="en-US" b="1" dirty="0">
                <a:latin typeface="Times New Roman" panose="02020603050405020304" pitchFamily="18" charset="0"/>
                <a:cs typeface="Times New Roman" panose="02020603050405020304" pitchFamily="18" charset="0"/>
              </a:rPr>
              <a:t>This impacts the Enthalpy of Formation</a:t>
            </a:r>
          </a:p>
        </p:txBody>
      </p:sp>
      <p:sp>
        <p:nvSpPr>
          <p:cNvPr id="7" name="TextBox 6">
            <a:extLst>
              <a:ext uri="{FF2B5EF4-FFF2-40B4-BE49-F238E27FC236}">
                <a16:creationId xmlns:a16="http://schemas.microsoft.com/office/drawing/2014/main" id="{47F60AAD-3902-A8D5-464A-30636D368704}"/>
              </a:ext>
            </a:extLst>
          </p:cNvPr>
          <p:cNvSpPr txBox="1"/>
          <p:nvPr/>
        </p:nvSpPr>
        <p:spPr>
          <a:xfrm>
            <a:off x="3148220" y="963315"/>
            <a:ext cx="6097656" cy="461665"/>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https://</a:t>
            </a:r>
            <a:r>
              <a:rPr lang="en-US" sz="1200" dirty="0" err="1">
                <a:latin typeface="Times New Roman" panose="02020603050405020304" pitchFamily="18" charset="0"/>
                <a:cs typeface="Times New Roman" panose="02020603050405020304" pitchFamily="18" charset="0"/>
              </a:rPr>
              <a:t>chem.libretexts.org</a:t>
            </a:r>
            <a:r>
              <a:rPr lang="en-US" sz="1200" dirty="0">
                <a:latin typeface="Times New Roman" panose="02020603050405020304" pitchFamily="18" charset="0"/>
                <a:cs typeface="Times New Roman" panose="02020603050405020304" pitchFamily="18" charset="0"/>
              </a:rPr>
              <a:t>/Bookshelves/</a:t>
            </a:r>
            <a:r>
              <a:rPr lang="en-US" sz="1200" dirty="0" err="1">
                <a:latin typeface="Times New Roman" panose="02020603050405020304" pitchFamily="18" charset="0"/>
                <a:cs typeface="Times New Roman" panose="02020603050405020304" pitchFamily="18" charset="0"/>
              </a:rPr>
              <a:t>Inorganic_Chemistry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Supplemental_Modules_and_Websites</a:t>
            </a:r>
            <a:r>
              <a:rPr lang="en-US" sz="1200" dirty="0">
                <a:latin typeface="Times New Roman" panose="02020603050405020304" pitchFamily="18" charset="0"/>
                <a:cs typeface="Times New Roman" panose="02020603050405020304" pitchFamily="18" charset="0"/>
              </a:rPr>
              <a:t>_(</a:t>
            </a:r>
            <a:r>
              <a:rPr lang="en-US" sz="1200" dirty="0" err="1">
                <a:latin typeface="Times New Roman" panose="02020603050405020304" pitchFamily="18" charset="0"/>
                <a:cs typeface="Times New Roman" panose="02020603050405020304" pitchFamily="18" charset="0"/>
              </a:rPr>
              <a:t>Inorganic_Chemistry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Crystal_Field_Theory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Crystal_Field_Theory</a:t>
            </a:r>
            <a:endParaRPr lang="en-US" sz="1200" dirty="0">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29546209-E9D2-879F-3493-A52DC98566E7}"/>
              </a:ext>
            </a:extLst>
          </p:cNvPr>
          <p:cNvPicPr>
            <a:picLocks noChangeAspect="1"/>
          </p:cNvPicPr>
          <p:nvPr/>
        </p:nvPicPr>
        <p:blipFill>
          <a:blip r:embed="rId2"/>
          <a:stretch>
            <a:fillRect/>
          </a:stretch>
        </p:blipFill>
        <p:spPr>
          <a:xfrm>
            <a:off x="3323896" y="1440073"/>
            <a:ext cx="5199993" cy="1487627"/>
          </a:xfrm>
          <a:prstGeom prst="rect">
            <a:avLst/>
          </a:prstGeom>
        </p:spPr>
      </p:pic>
      <p:pic>
        <p:nvPicPr>
          <p:cNvPr id="5" name="Picture 4">
            <a:extLst>
              <a:ext uri="{FF2B5EF4-FFF2-40B4-BE49-F238E27FC236}">
                <a16:creationId xmlns:a16="http://schemas.microsoft.com/office/drawing/2014/main" id="{A4E850CC-C724-7055-2325-603706F5FFE4}"/>
              </a:ext>
            </a:extLst>
          </p:cNvPr>
          <p:cNvPicPr>
            <a:picLocks noChangeAspect="1"/>
          </p:cNvPicPr>
          <p:nvPr/>
        </p:nvPicPr>
        <p:blipFill>
          <a:blip r:embed="rId3"/>
          <a:stretch>
            <a:fillRect/>
          </a:stretch>
        </p:blipFill>
        <p:spPr>
          <a:xfrm>
            <a:off x="2237388" y="2990763"/>
            <a:ext cx="7772400" cy="3515516"/>
          </a:xfrm>
          <a:prstGeom prst="rect">
            <a:avLst/>
          </a:prstGeom>
        </p:spPr>
      </p:pic>
    </p:spTree>
    <p:extLst>
      <p:ext uri="{BB962C8B-B14F-4D97-AF65-F5344CB8AC3E}">
        <p14:creationId xmlns:p14="http://schemas.microsoft.com/office/powerpoint/2010/main" val="13994831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2655DC-0B42-B844-A650-70B0EF5729A4}"/>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36</a:t>
            </a:fld>
            <a:endParaRPr lang="en-US">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A34E1E8-761C-6E41-929F-D29EE9291F02}"/>
              </a:ext>
            </a:extLst>
          </p:cNvPr>
          <p:cNvSpPr txBox="1"/>
          <p:nvPr/>
        </p:nvSpPr>
        <p:spPr>
          <a:xfrm>
            <a:off x="2682829" y="316984"/>
            <a:ext cx="7528664" cy="646331"/>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Depending on the crystallographic environment the d-orbital energies split</a:t>
            </a:r>
          </a:p>
          <a:p>
            <a:r>
              <a:rPr lang="en-US" b="1" dirty="0">
                <a:latin typeface="Times New Roman" panose="02020603050405020304" pitchFamily="18" charset="0"/>
                <a:cs typeface="Times New Roman" panose="02020603050405020304" pitchFamily="18" charset="0"/>
              </a:rPr>
              <a:t>This impacts the Enthalpy of Formation</a:t>
            </a:r>
          </a:p>
        </p:txBody>
      </p:sp>
      <p:sp>
        <p:nvSpPr>
          <p:cNvPr id="7" name="TextBox 6">
            <a:extLst>
              <a:ext uri="{FF2B5EF4-FFF2-40B4-BE49-F238E27FC236}">
                <a16:creationId xmlns:a16="http://schemas.microsoft.com/office/drawing/2014/main" id="{47F60AAD-3902-A8D5-464A-30636D368704}"/>
              </a:ext>
            </a:extLst>
          </p:cNvPr>
          <p:cNvSpPr txBox="1"/>
          <p:nvPr/>
        </p:nvSpPr>
        <p:spPr>
          <a:xfrm>
            <a:off x="3148220" y="963315"/>
            <a:ext cx="6097656" cy="461665"/>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https://</a:t>
            </a:r>
            <a:r>
              <a:rPr lang="en-US" sz="1200" dirty="0" err="1">
                <a:latin typeface="Times New Roman" panose="02020603050405020304" pitchFamily="18" charset="0"/>
                <a:cs typeface="Times New Roman" panose="02020603050405020304" pitchFamily="18" charset="0"/>
              </a:rPr>
              <a:t>chem.libretexts.org</a:t>
            </a:r>
            <a:r>
              <a:rPr lang="en-US" sz="1200" dirty="0">
                <a:latin typeface="Times New Roman" panose="02020603050405020304" pitchFamily="18" charset="0"/>
                <a:cs typeface="Times New Roman" panose="02020603050405020304" pitchFamily="18" charset="0"/>
              </a:rPr>
              <a:t>/Bookshelves/</a:t>
            </a:r>
            <a:r>
              <a:rPr lang="en-US" sz="1200" dirty="0" err="1">
                <a:latin typeface="Times New Roman" panose="02020603050405020304" pitchFamily="18" charset="0"/>
                <a:cs typeface="Times New Roman" panose="02020603050405020304" pitchFamily="18" charset="0"/>
              </a:rPr>
              <a:t>Inorganic_Chemistry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Supplemental_Modules_and_Websites</a:t>
            </a:r>
            <a:r>
              <a:rPr lang="en-US" sz="1200" dirty="0">
                <a:latin typeface="Times New Roman" panose="02020603050405020304" pitchFamily="18" charset="0"/>
                <a:cs typeface="Times New Roman" panose="02020603050405020304" pitchFamily="18" charset="0"/>
              </a:rPr>
              <a:t>_(</a:t>
            </a:r>
            <a:r>
              <a:rPr lang="en-US" sz="1200" dirty="0" err="1">
                <a:latin typeface="Times New Roman" panose="02020603050405020304" pitchFamily="18" charset="0"/>
                <a:cs typeface="Times New Roman" panose="02020603050405020304" pitchFamily="18" charset="0"/>
              </a:rPr>
              <a:t>Inorganic_Chemistry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Crystal_Field_Theory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Crystal_Field_Theory</a:t>
            </a:r>
            <a:endParaRPr lang="en-US" sz="1200" dirty="0">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29546209-E9D2-879F-3493-A52DC98566E7}"/>
              </a:ext>
            </a:extLst>
          </p:cNvPr>
          <p:cNvPicPr>
            <a:picLocks noChangeAspect="1"/>
          </p:cNvPicPr>
          <p:nvPr/>
        </p:nvPicPr>
        <p:blipFill>
          <a:blip r:embed="rId2"/>
          <a:stretch>
            <a:fillRect/>
          </a:stretch>
        </p:blipFill>
        <p:spPr>
          <a:xfrm>
            <a:off x="3323896" y="1440073"/>
            <a:ext cx="5199993" cy="1487627"/>
          </a:xfrm>
          <a:prstGeom prst="rect">
            <a:avLst/>
          </a:prstGeom>
        </p:spPr>
      </p:pic>
      <p:pic>
        <p:nvPicPr>
          <p:cNvPr id="3" name="Picture 2">
            <a:extLst>
              <a:ext uri="{FF2B5EF4-FFF2-40B4-BE49-F238E27FC236}">
                <a16:creationId xmlns:a16="http://schemas.microsoft.com/office/drawing/2014/main" id="{89440F3D-3829-E1E5-958B-3F88184FFC1C}"/>
              </a:ext>
            </a:extLst>
          </p:cNvPr>
          <p:cNvPicPr>
            <a:picLocks noChangeAspect="1"/>
          </p:cNvPicPr>
          <p:nvPr/>
        </p:nvPicPr>
        <p:blipFill>
          <a:blip r:embed="rId3"/>
          <a:stretch>
            <a:fillRect/>
          </a:stretch>
        </p:blipFill>
        <p:spPr>
          <a:xfrm>
            <a:off x="2209800" y="709055"/>
            <a:ext cx="7772400" cy="5439889"/>
          </a:xfrm>
          <a:prstGeom prst="rect">
            <a:avLst/>
          </a:prstGeom>
        </p:spPr>
      </p:pic>
    </p:spTree>
    <p:extLst>
      <p:ext uri="{BB962C8B-B14F-4D97-AF65-F5344CB8AC3E}">
        <p14:creationId xmlns:p14="http://schemas.microsoft.com/office/powerpoint/2010/main" val="18169813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2655DC-0B42-B844-A650-70B0EF5729A4}"/>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37</a:t>
            </a:fld>
            <a:endParaRPr lang="en-US">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A34E1E8-761C-6E41-929F-D29EE9291F02}"/>
              </a:ext>
            </a:extLst>
          </p:cNvPr>
          <p:cNvSpPr txBox="1"/>
          <p:nvPr/>
        </p:nvSpPr>
        <p:spPr>
          <a:xfrm>
            <a:off x="2682829" y="316984"/>
            <a:ext cx="7528664" cy="646331"/>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Depending on the crystallographic environment the d-orbital energies split</a:t>
            </a:r>
          </a:p>
          <a:p>
            <a:r>
              <a:rPr lang="en-US" b="1" dirty="0">
                <a:latin typeface="Times New Roman" panose="02020603050405020304" pitchFamily="18" charset="0"/>
                <a:cs typeface="Times New Roman" panose="02020603050405020304" pitchFamily="18" charset="0"/>
              </a:rPr>
              <a:t>This impacts the Enthalpy of Formation</a:t>
            </a:r>
          </a:p>
        </p:txBody>
      </p:sp>
      <p:sp>
        <p:nvSpPr>
          <p:cNvPr id="7" name="TextBox 6">
            <a:extLst>
              <a:ext uri="{FF2B5EF4-FFF2-40B4-BE49-F238E27FC236}">
                <a16:creationId xmlns:a16="http://schemas.microsoft.com/office/drawing/2014/main" id="{47F60AAD-3902-A8D5-464A-30636D368704}"/>
              </a:ext>
            </a:extLst>
          </p:cNvPr>
          <p:cNvSpPr txBox="1"/>
          <p:nvPr/>
        </p:nvSpPr>
        <p:spPr>
          <a:xfrm>
            <a:off x="3148220" y="963315"/>
            <a:ext cx="6097656" cy="461665"/>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https://</a:t>
            </a:r>
            <a:r>
              <a:rPr lang="en-US" sz="1200" dirty="0" err="1">
                <a:latin typeface="Times New Roman" panose="02020603050405020304" pitchFamily="18" charset="0"/>
                <a:cs typeface="Times New Roman" panose="02020603050405020304" pitchFamily="18" charset="0"/>
              </a:rPr>
              <a:t>chem.libretexts.org</a:t>
            </a:r>
            <a:r>
              <a:rPr lang="en-US" sz="1200" dirty="0">
                <a:latin typeface="Times New Roman" panose="02020603050405020304" pitchFamily="18" charset="0"/>
                <a:cs typeface="Times New Roman" panose="02020603050405020304" pitchFamily="18" charset="0"/>
              </a:rPr>
              <a:t>/Bookshelves/</a:t>
            </a:r>
            <a:r>
              <a:rPr lang="en-US" sz="1200" dirty="0" err="1">
                <a:latin typeface="Times New Roman" panose="02020603050405020304" pitchFamily="18" charset="0"/>
                <a:cs typeface="Times New Roman" panose="02020603050405020304" pitchFamily="18" charset="0"/>
              </a:rPr>
              <a:t>Inorganic_Chemistry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Supplemental_Modules_and_Websites</a:t>
            </a:r>
            <a:r>
              <a:rPr lang="en-US" sz="1200" dirty="0">
                <a:latin typeface="Times New Roman" panose="02020603050405020304" pitchFamily="18" charset="0"/>
                <a:cs typeface="Times New Roman" panose="02020603050405020304" pitchFamily="18" charset="0"/>
              </a:rPr>
              <a:t>_(</a:t>
            </a:r>
            <a:r>
              <a:rPr lang="en-US" sz="1200" dirty="0" err="1">
                <a:latin typeface="Times New Roman" panose="02020603050405020304" pitchFamily="18" charset="0"/>
                <a:cs typeface="Times New Roman" panose="02020603050405020304" pitchFamily="18" charset="0"/>
              </a:rPr>
              <a:t>Inorganic_Chemistry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Crystal_Field_Theory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Crystal_Field_Theory</a:t>
            </a:r>
            <a:endParaRPr lang="en-US" sz="12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E328CB08-1788-0DCB-C2E5-848532EFCF38}"/>
              </a:ext>
            </a:extLst>
          </p:cNvPr>
          <p:cNvPicPr>
            <a:picLocks noChangeAspect="1"/>
          </p:cNvPicPr>
          <p:nvPr/>
        </p:nvPicPr>
        <p:blipFill>
          <a:blip r:embed="rId2"/>
          <a:stretch>
            <a:fillRect/>
          </a:stretch>
        </p:blipFill>
        <p:spPr>
          <a:xfrm>
            <a:off x="3628693" y="1609646"/>
            <a:ext cx="7772400" cy="4467745"/>
          </a:xfrm>
          <a:prstGeom prst="rect">
            <a:avLst/>
          </a:prstGeom>
        </p:spPr>
      </p:pic>
      <p:pic>
        <p:nvPicPr>
          <p:cNvPr id="6" name="Picture 5">
            <a:extLst>
              <a:ext uri="{FF2B5EF4-FFF2-40B4-BE49-F238E27FC236}">
                <a16:creationId xmlns:a16="http://schemas.microsoft.com/office/drawing/2014/main" id="{D9E2C4EE-8656-AE31-67AD-9F7AA0242557}"/>
              </a:ext>
            </a:extLst>
          </p:cNvPr>
          <p:cNvPicPr>
            <a:picLocks noChangeAspect="1"/>
          </p:cNvPicPr>
          <p:nvPr/>
        </p:nvPicPr>
        <p:blipFill>
          <a:blip r:embed="rId3"/>
          <a:stretch>
            <a:fillRect/>
          </a:stretch>
        </p:blipFill>
        <p:spPr>
          <a:xfrm>
            <a:off x="68689" y="1602393"/>
            <a:ext cx="3403899" cy="2586527"/>
          </a:xfrm>
          <a:prstGeom prst="rect">
            <a:avLst/>
          </a:prstGeom>
        </p:spPr>
      </p:pic>
      <p:pic>
        <p:nvPicPr>
          <p:cNvPr id="8" name="Picture 7">
            <a:extLst>
              <a:ext uri="{FF2B5EF4-FFF2-40B4-BE49-F238E27FC236}">
                <a16:creationId xmlns:a16="http://schemas.microsoft.com/office/drawing/2014/main" id="{68466221-7C6E-BB5A-94E8-5FEA3FB144C0}"/>
              </a:ext>
            </a:extLst>
          </p:cNvPr>
          <p:cNvPicPr>
            <a:picLocks noChangeAspect="1"/>
          </p:cNvPicPr>
          <p:nvPr/>
        </p:nvPicPr>
        <p:blipFill>
          <a:blip r:embed="rId4"/>
          <a:stretch>
            <a:fillRect/>
          </a:stretch>
        </p:blipFill>
        <p:spPr>
          <a:xfrm>
            <a:off x="261245" y="4366333"/>
            <a:ext cx="3211343" cy="2113091"/>
          </a:xfrm>
          <a:prstGeom prst="rect">
            <a:avLst/>
          </a:prstGeom>
        </p:spPr>
      </p:pic>
      <p:sp>
        <p:nvSpPr>
          <p:cNvPr id="9" name="TextBox 8">
            <a:extLst>
              <a:ext uri="{FF2B5EF4-FFF2-40B4-BE49-F238E27FC236}">
                <a16:creationId xmlns:a16="http://schemas.microsoft.com/office/drawing/2014/main" id="{8A25A2F9-9086-425C-66B0-604B0682B0A2}"/>
              </a:ext>
            </a:extLst>
          </p:cNvPr>
          <p:cNvSpPr txBox="1"/>
          <p:nvPr/>
        </p:nvSpPr>
        <p:spPr>
          <a:xfrm>
            <a:off x="3836276" y="6356350"/>
            <a:ext cx="655339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26-3 = 23 = 2+2+6+2+6+(5 d).  Unpaired electrons =&gt; Paramagnetic</a:t>
            </a:r>
          </a:p>
        </p:txBody>
      </p:sp>
    </p:spTree>
    <p:extLst>
      <p:ext uri="{BB962C8B-B14F-4D97-AF65-F5344CB8AC3E}">
        <p14:creationId xmlns:p14="http://schemas.microsoft.com/office/powerpoint/2010/main" val="35936188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2655DC-0B42-B844-A650-70B0EF5729A4}"/>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38</a:t>
            </a:fld>
            <a:endParaRPr lang="en-US">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A34E1E8-761C-6E41-929F-D29EE9291F02}"/>
              </a:ext>
            </a:extLst>
          </p:cNvPr>
          <p:cNvSpPr txBox="1"/>
          <p:nvPr/>
        </p:nvSpPr>
        <p:spPr>
          <a:xfrm>
            <a:off x="2682829" y="316984"/>
            <a:ext cx="7528664" cy="646331"/>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Depending on the crystallographic environment the d-orbital energies split</a:t>
            </a:r>
          </a:p>
          <a:p>
            <a:r>
              <a:rPr lang="en-US" b="1" dirty="0">
                <a:latin typeface="Times New Roman" panose="02020603050405020304" pitchFamily="18" charset="0"/>
                <a:cs typeface="Times New Roman" panose="02020603050405020304" pitchFamily="18" charset="0"/>
              </a:rPr>
              <a:t>This impacts the Enthalpy of Formation</a:t>
            </a:r>
          </a:p>
        </p:txBody>
      </p:sp>
      <p:sp>
        <p:nvSpPr>
          <p:cNvPr id="7" name="TextBox 6">
            <a:extLst>
              <a:ext uri="{FF2B5EF4-FFF2-40B4-BE49-F238E27FC236}">
                <a16:creationId xmlns:a16="http://schemas.microsoft.com/office/drawing/2014/main" id="{47F60AAD-3902-A8D5-464A-30636D368704}"/>
              </a:ext>
            </a:extLst>
          </p:cNvPr>
          <p:cNvSpPr txBox="1"/>
          <p:nvPr/>
        </p:nvSpPr>
        <p:spPr>
          <a:xfrm>
            <a:off x="3148220" y="963315"/>
            <a:ext cx="6097656" cy="461665"/>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https://</a:t>
            </a:r>
            <a:r>
              <a:rPr lang="en-US" sz="1200" dirty="0" err="1">
                <a:latin typeface="Times New Roman" panose="02020603050405020304" pitchFamily="18" charset="0"/>
                <a:cs typeface="Times New Roman" panose="02020603050405020304" pitchFamily="18" charset="0"/>
              </a:rPr>
              <a:t>chem.libretexts.org</a:t>
            </a:r>
            <a:r>
              <a:rPr lang="en-US" sz="1200" dirty="0">
                <a:latin typeface="Times New Roman" panose="02020603050405020304" pitchFamily="18" charset="0"/>
                <a:cs typeface="Times New Roman" panose="02020603050405020304" pitchFamily="18" charset="0"/>
              </a:rPr>
              <a:t>/Bookshelves/</a:t>
            </a:r>
            <a:r>
              <a:rPr lang="en-US" sz="1200" dirty="0" err="1">
                <a:latin typeface="Times New Roman" panose="02020603050405020304" pitchFamily="18" charset="0"/>
                <a:cs typeface="Times New Roman" panose="02020603050405020304" pitchFamily="18" charset="0"/>
              </a:rPr>
              <a:t>Inorganic_Chemistry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Supplemental_Modules_and_Websites</a:t>
            </a:r>
            <a:r>
              <a:rPr lang="en-US" sz="1200" dirty="0">
                <a:latin typeface="Times New Roman" panose="02020603050405020304" pitchFamily="18" charset="0"/>
                <a:cs typeface="Times New Roman" panose="02020603050405020304" pitchFamily="18" charset="0"/>
              </a:rPr>
              <a:t>_(</a:t>
            </a:r>
            <a:r>
              <a:rPr lang="en-US" sz="1200" dirty="0" err="1">
                <a:latin typeface="Times New Roman" panose="02020603050405020304" pitchFamily="18" charset="0"/>
                <a:cs typeface="Times New Roman" panose="02020603050405020304" pitchFamily="18" charset="0"/>
              </a:rPr>
              <a:t>Inorganic_Chemistry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Crystal_Field_Theory</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Crystal_Field_Theory</a:t>
            </a:r>
            <a:endParaRPr lang="en-US" sz="12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A50370E-3862-BE4C-1AF5-C807900F2F92}"/>
              </a:ext>
            </a:extLst>
          </p:cNvPr>
          <p:cNvPicPr>
            <a:picLocks noChangeAspect="1"/>
          </p:cNvPicPr>
          <p:nvPr/>
        </p:nvPicPr>
        <p:blipFill>
          <a:blip r:embed="rId2"/>
          <a:stretch>
            <a:fillRect/>
          </a:stretch>
        </p:blipFill>
        <p:spPr>
          <a:xfrm>
            <a:off x="1684243" y="1766387"/>
            <a:ext cx="8823513" cy="4128298"/>
          </a:xfrm>
          <a:prstGeom prst="rect">
            <a:avLst/>
          </a:prstGeom>
        </p:spPr>
      </p:pic>
    </p:spTree>
    <p:extLst>
      <p:ext uri="{BB962C8B-B14F-4D97-AF65-F5344CB8AC3E}">
        <p14:creationId xmlns:p14="http://schemas.microsoft.com/office/powerpoint/2010/main" val="41605131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2655DC-0B42-B844-A650-70B0EF5729A4}"/>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39</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BFC6EE1-6542-2844-8E63-E4E7C86F0F1C}"/>
              </a:ext>
            </a:extLst>
          </p:cNvPr>
          <p:cNvPicPr>
            <a:picLocks noChangeAspect="1"/>
          </p:cNvPicPr>
          <p:nvPr/>
        </p:nvPicPr>
        <p:blipFill>
          <a:blip r:embed="rId2"/>
          <a:stretch>
            <a:fillRect/>
          </a:stretch>
        </p:blipFill>
        <p:spPr>
          <a:xfrm>
            <a:off x="2381250" y="882650"/>
            <a:ext cx="7429500" cy="5092700"/>
          </a:xfrm>
          <a:prstGeom prst="rect">
            <a:avLst/>
          </a:prstGeom>
        </p:spPr>
      </p:pic>
      <p:sp>
        <p:nvSpPr>
          <p:cNvPr id="4" name="TextBox 3">
            <a:extLst>
              <a:ext uri="{FF2B5EF4-FFF2-40B4-BE49-F238E27FC236}">
                <a16:creationId xmlns:a16="http://schemas.microsoft.com/office/drawing/2014/main" id="{BA34E1E8-761C-6E41-929F-D29EE9291F02}"/>
              </a:ext>
            </a:extLst>
          </p:cNvPr>
          <p:cNvSpPr txBox="1"/>
          <p:nvPr/>
        </p:nvSpPr>
        <p:spPr>
          <a:xfrm>
            <a:off x="2682829" y="316984"/>
            <a:ext cx="7528664" cy="646331"/>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Depending on the crystallographic environment the d-orbital energies split</a:t>
            </a:r>
          </a:p>
          <a:p>
            <a:r>
              <a:rPr lang="en-US" b="1" dirty="0">
                <a:latin typeface="Times New Roman" panose="02020603050405020304" pitchFamily="18" charset="0"/>
                <a:cs typeface="Times New Roman" panose="02020603050405020304" pitchFamily="18" charset="0"/>
              </a:rPr>
              <a:t>This impacts the Enthalpy of Formation</a:t>
            </a:r>
          </a:p>
        </p:txBody>
      </p:sp>
      <p:sp>
        <p:nvSpPr>
          <p:cNvPr id="5" name="TextBox 4">
            <a:extLst>
              <a:ext uri="{FF2B5EF4-FFF2-40B4-BE49-F238E27FC236}">
                <a16:creationId xmlns:a16="http://schemas.microsoft.com/office/drawing/2014/main" id="{B5983542-2607-0F4E-B49E-D1DC845F3487}"/>
              </a:ext>
            </a:extLst>
          </p:cNvPr>
          <p:cNvSpPr txBox="1"/>
          <p:nvPr/>
        </p:nvSpPr>
        <p:spPr>
          <a:xfrm>
            <a:off x="379740" y="2838995"/>
            <a:ext cx="2121093"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Crystal Field Effect</a:t>
            </a:r>
          </a:p>
        </p:txBody>
      </p:sp>
    </p:spTree>
    <p:extLst>
      <p:ext uri="{BB962C8B-B14F-4D97-AF65-F5344CB8AC3E}">
        <p14:creationId xmlns:p14="http://schemas.microsoft.com/office/powerpoint/2010/main" val="3277536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2ACC503-CCC0-B24A-BBC7-24B8FC6C9A5F}"/>
              </a:ext>
            </a:extLst>
          </p:cNvPr>
          <p:cNvSpPr txBox="1"/>
          <p:nvPr/>
        </p:nvSpPr>
        <p:spPr>
          <a:xfrm>
            <a:off x="3555051" y="546931"/>
            <a:ext cx="291137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Ellingham Diagrams</a:t>
            </a:r>
          </a:p>
        </p:txBody>
      </p:sp>
      <p:sp>
        <p:nvSpPr>
          <p:cNvPr id="11" name="Slide Number Placeholder 10">
            <a:extLst>
              <a:ext uri="{FF2B5EF4-FFF2-40B4-BE49-F238E27FC236}">
                <a16:creationId xmlns:a16="http://schemas.microsoft.com/office/drawing/2014/main" id="{E84FFC91-BADE-6D48-9CD8-3DA3EE6E09A9}"/>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4</a:t>
            </a:fld>
            <a:endParaRPr lang="en-US">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5C3DFE25-7DB9-2F7F-EBAC-7A32EA68A9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0"/>
            <a:ext cx="60944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340A65C-145B-9D90-5788-64412AD5DC42}"/>
              </a:ext>
            </a:extLst>
          </p:cNvPr>
          <p:cNvSpPr txBox="1"/>
          <p:nvPr/>
        </p:nvSpPr>
        <p:spPr>
          <a:xfrm>
            <a:off x="437326" y="306957"/>
            <a:ext cx="2452915" cy="6370975"/>
          </a:xfrm>
          <a:prstGeom prst="rect">
            <a:avLst/>
          </a:prstGeom>
          <a:noFill/>
        </p:spPr>
        <p:txBody>
          <a:bodyPr wrap="square" rtlCol="0">
            <a:spAutoFit/>
          </a:bodyPr>
          <a:lstStyle/>
          <a:p>
            <a:r>
              <a:rPr lang="en-US" dirty="0"/>
              <a:t>p</a:t>
            </a:r>
            <a:r>
              <a:rPr lang="en-US" baseline="-25000" dirty="0"/>
              <a:t>O2</a:t>
            </a:r>
            <a:r>
              <a:rPr lang="en-US" dirty="0"/>
              <a:t> is 1 atm</a:t>
            </a:r>
          </a:p>
          <a:p>
            <a:r>
              <a:rPr lang="en-US" dirty="0"/>
              <a:t>Reactions with one mole of O</a:t>
            </a:r>
            <a:r>
              <a:rPr lang="en-US" baseline="-25000" dirty="0"/>
              <a:t>2</a:t>
            </a:r>
          </a:p>
          <a:p>
            <a:endParaRPr lang="en-US" dirty="0"/>
          </a:p>
          <a:p>
            <a:pPr marL="342900" indent="-342900">
              <a:buAutoNum type="arabicPeriod"/>
            </a:pPr>
            <a:r>
              <a:rPr lang="en-US" dirty="0"/>
              <a:t>Determine the relative ease of reducing a given metallic oxide to metal</a:t>
            </a:r>
          </a:p>
          <a:p>
            <a:pPr marL="342900" indent="-342900">
              <a:buAutoNum type="arabicPeriod"/>
            </a:pPr>
            <a:r>
              <a:rPr lang="en-US" dirty="0"/>
              <a:t>Determine the partial pressure of oxygen that is in equilibrium with a metal oxide at a given temperature</a:t>
            </a:r>
          </a:p>
          <a:p>
            <a:pPr marL="342900" indent="-342900">
              <a:buFontTx/>
              <a:buAutoNum type="arabicPeriod"/>
            </a:pPr>
            <a:r>
              <a:rPr lang="en-US" dirty="0"/>
              <a:t>Determine the ratio of carbon monoxide to carbon dioxide that will be able to reduce the oxide to metal at a given temperature.</a:t>
            </a:r>
            <a:endParaRPr lang="en-US" baseline="-25000" dirty="0"/>
          </a:p>
          <a:p>
            <a:endParaRPr lang="en-US" baseline="-25000" dirty="0"/>
          </a:p>
        </p:txBody>
      </p:sp>
    </p:spTree>
    <p:extLst>
      <p:ext uri="{BB962C8B-B14F-4D97-AF65-F5344CB8AC3E}">
        <p14:creationId xmlns:p14="http://schemas.microsoft.com/office/powerpoint/2010/main" val="16596150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2655DC-0B42-B844-A650-70B0EF5729A4}"/>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40</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BFC6EE1-6542-2844-8E63-E4E7C86F0F1C}"/>
              </a:ext>
            </a:extLst>
          </p:cNvPr>
          <p:cNvPicPr>
            <a:picLocks noChangeAspect="1"/>
          </p:cNvPicPr>
          <p:nvPr/>
        </p:nvPicPr>
        <p:blipFill>
          <a:blip r:embed="rId2"/>
          <a:stretch>
            <a:fillRect/>
          </a:stretch>
        </p:blipFill>
        <p:spPr>
          <a:xfrm>
            <a:off x="2381250" y="882650"/>
            <a:ext cx="7429500" cy="5092700"/>
          </a:xfrm>
          <a:prstGeom prst="rect">
            <a:avLst/>
          </a:prstGeom>
        </p:spPr>
      </p:pic>
      <p:pic>
        <p:nvPicPr>
          <p:cNvPr id="6" name="Picture 5">
            <a:extLst>
              <a:ext uri="{FF2B5EF4-FFF2-40B4-BE49-F238E27FC236}">
                <a16:creationId xmlns:a16="http://schemas.microsoft.com/office/drawing/2014/main" id="{F3C98D0A-B595-EC26-5C5E-6A3F3A3C7912}"/>
              </a:ext>
            </a:extLst>
          </p:cNvPr>
          <p:cNvPicPr>
            <a:picLocks noChangeAspect="1"/>
          </p:cNvPicPr>
          <p:nvPr/>
        </p:nvPicPr>
        <p:blipFill>
          <a:blip r:embed="rId3"/>
          <a:stretch>
            <a:fillRect/>
          </a:stretch>
        </p:blipFill>
        <p:spPr>
          <a:xfrm>
            <a:off x="2269592" y="542323"/>
            <a:ext cx="7772400" cy="5892120"/>
          </a:xfrm>
          <a:prstGeom prst="rect">
            <a:avLst/>
          </a:prstGeom>
        </p:spPr>
      </p:pic>
      <p:sp>
        <p:nvSpPr>
          <p:cNvPr id="7" name="TextBox 6">
            <a:extLst>
              <a:ext uri="{FF2B5EF4-FFF2-40B4-BE49-F238E27FC236}">
                <a16:creationId xmlns:a16="http://schemas.microsoft.com/office/drawing/2014/main" id="{8E5BD8CA-03D8-B765-A6EA-8CA903595C03}"/>
              </a:ext>
            </a:extLst>
          </p:cNvPr>
          <p:cNvSpPr txBox="1"/>
          <p:nvPr/>
        </p:nvSpPr>
        <p:spPr>
          <a:xfrm>
            <a:off x="4187099" y="255291"/>
            <a:ext cx="3550972"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Crystal Field Stabilization Energy</a:t>
            </a:r>
          </a:p>
        </p:txBody>
      </p:sp>
    </p:spTree>
    <p:extLst>
      <p:ext uri="{BB962C8B-B14F-4D97-AF65-F5344CB8AC3E}">
        <p14:creationId xmlns:p14="http://schemas.microsoft.com/office/powerpoint/2010/main" val="28144468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2655DC-0B42-B844-A650-70B0EF5729A4}"/>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41</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BFC6EE1-6542-2844-8E63-E4E7C86F0F1C}"/>
              </a:ext>
            </a:extLst>
          </p:cNvPr>
          <p:cNvPicPr>
            <a:picLocks noChangeAspect="1"/>
          </p:cNvPicPr>
          <p:nvPr/>
        </p:nvPicPr>
        <p:blipFill>
          <a:blip r:embed="rId2"/>
          <a:stretch>
            <a:fillRect/>
          </a:stretch>
        </p:blipFill>
        <p:spPr>
          <a:xfrm>
            <a:off x="2381250" y="882650"/>
            <a:ext cx="7429500" cy="5092700"/>
          </a:xfrm>
          <a:prstGeom prst="rect">
            <a:avLst/>
          </a:prstGeom>
        </p:spPr>
      </p:pic>
      <p:sp>
        <p:nvSpPr>
          <p:cNvPr id="7" name="TextBox 6">
            <a:extLst>
              <a:ext uri="{FF2B5EF4-FFF2-40B4-BE49-F238E27FC236}">
                <a16:creationId xmlns:a16="http://schemas.microsoft.com/office/drawing/2014/main" id="{8E5BD8CA-03D8-B765-A6EA-8CA903595C03}"/>
              </a:ext>
            </a:extLst>
          </p:cNvPr>
          <p:cNvSpPr txBox="1"/>
          <p:nvPr/>
        </p:nvSpPr>
        <p:spPr>
          <a:xfrm>
            <a:off x="4187099" y="255291"/>
            <a:ext cx="3550972"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Crystal Field Stabilization Energy</a:t>
            </a:r>
          </a:p>
        </p:txBody>
      </p:sp>
      <p:pic>
        <p:nvPicPr>
          <p:cNvPr id="4" name="Picture 3">
            <a:extLst>
              <a:ext uri="{FF2B5EF4-FFF2-40B4-BE49-F238E27FC236}">
                <a16:creationId xmlns:a16="http://schemas.microsoft.com/office/drawing/2014/main" id="{250A8C63-F27C-553E-6350-EA813AF08754}"/>
              </a:ext>
            </a:extLst>
          </p:cNvPr>
          <p:cNvPicPr>
            <a:picLocks noChangeAspect="1"/>
          </p:cNvPicPr>
          <p:nvPr/>
        </p:nvPicPr>
        <p:blipFill>
          <a:blip r:embed="rId3"/>
          <a:stretch>
            <a:fillRect/>
          </a:stretch>
        </p:blipFill>
        <p:spPr>
          <a:xfrm>
            <a:off x="2209800" y="1052316"/>
            <a:ext cx="7772400" cy="4753368"/>
          </a:xfrm>
          <a:prstGeom prst="rect">
            <a:avLst/>
          </a:prstGeom>
        </p:spPr>
      </p:pic>
    </p:spTree>
    <p:extLst>
      <p:ext uri="{BB962C8B-B14F-4D97-AF65-F5344CB8AC3E}">
        <p14:creationId xmlns:p14="http://schemas.microsoft.com/office/powerpoint/2010/main" val="40661470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620377-97F7-644B-8ABE-0BFC2F715DC7}"/>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42</a:t>
            </a:fld>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87261731-DA3F-D249-9F31-EF26FBE8B0D0}"/>
              </a:ext>
            </a:extLst>
          </p:cNvPr>
          <p:cNvSpPr/>
          <p:nvPr/>
        </p:nvSpPr>
        <p:spPr>
          <a:xfrm>
            <a:off x="1161342" y="283104"/>
            <a:ext cx="4736951" cy="1200329"/>
          </a:xfrm>
          <a:prstGeom prst="rect">
            <a:avLst/>
          </a:prstGeom>
        </p:spPr>
        <p:txBody>
          <a:bodyPr wrap="square">
            <a:spAutoFit/>
          </a:bodyPr>
          <a:lstStyle/>
          <a:p>
            <a:r>
              <a:rPr lang="en-US" sz="2400" b="1" i="0" u="none" strike="noStrike" dirty="0">
                <a:solidFill>
                  <a:srgbClr val="202122"/>
                </a:solidFill>
                <a:effectLst/>
                <a:latin typeface="Times New Roman" panose="02020603050405020304" pitchFamily="18" charset="0"/>
                <a:cs typeface="Times New Roman" panose="02020603050405020304" pitchFamily="18" charset="0"/>
              </a:rPr>
              <a:t>Transition metal lattice stabilization due to d-orbital splitting</a:t>
            </a:r>
            <a:endParaRPr lang="en-US" sz="2400" b="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A49D3BEE-4DE4-5D46-A6AA-BCF0C27947E7}"/>
              </a:ext>
            </a:extLst>
          </p:cNvPr>
          <p:cNvPicPr>
            <a:picLocks noChangeAspect="1"/>
          </p:cNvPicPr>
          <p:nvPr/>
        </p:nvPicPr>
        <p:blipFill>
          <a:blip r:embed="rId2"/>
          <a:stretch>
            <a:fillRect/>
          </a:stretch>
        </p:blipFill>
        <p:spPr>
          <a:xfrm>
            <a:off x="2953232" y="1248032"/>
            <a:ext cx="6391368" cy="4988060"/>
          </a:xfrm>
          <a:prstGeom prst="rect">
            <a:avLst/>
          </a:prstGeom>
        </p:spPr>
      </p:pic>
      <p:sp>
        <p:nvSpPr>
          <p:cNvPr id="5" name="TextBox 4">
            <a:extLst>
              <a:ext uri="{FF2B5EF4-FFF2-40B4-BE49-F238E27FC236}">
                <a16:creationId xmlns:a16="http://schemas.microsoft.com/office/drawing/2014/main" id="{A0034202-F257-604A-9E6B-EDBB3AC355B4}"/>
              </a:ext>
            </a:extLst>
          </p:cNvPr>
          <p:cNvSpPr txBox="1"/>
          <p:nvPr/>
        </p:nvSpPr>
        <p:spPr>
          <a:xfrm>
            <a:off x="481914" y="1631093"/>
            <a:ext cx="2335427"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First series chlorides, oxides and fluorides</a:t>
            </a:r>
          </a:p>
          <a:p>
            <a:r>
              <a:rPr lang="en-US" dirty="0">
                <a:latin typeface="Times New Roman" panose="02020603050405020304" pitchFamily="18" charset="0"/>
                <a:cs typeface="Times New Roman" panose="02020603050405020304" pitchFamily="18" charset="0"/>
              </a:rPr>
              <a:t>Increasing d electrons</a:t>
            </a:r>
          </a:p>
        </p:txBody>
      </p:sp>
      <p:sp>
        <p:nvSpPr>
          <p:cNvPr id="6" name="TextBox 5">
            <a:extLst>
              <a:ext uri="{FF2B5EF4-FFF2-40B4-BE49-F238E27FC236}">
                <a16:creationId xmlns:a16="http://schemas.microsoft.com/office/drawing/2014/main" id="{7008FDEA-D616-4D4F-903C-D8F26D16AE91}"/>
              </a:ext>
            </a:extLst>
          </p:cNvPr>
          <p:cNvSpPr txBox="1"/>
          <p:nvPr/>
        </p:nvSpPr>
        <p:spPr>
          <a:xfrm>
            <a:off x="7352272" y="2381429"/>
            <a:ext cx="1482810"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Atomization Component</a:t>
            </a:r>
          </a:p>
        </p:txBody>
      </p:sp>
      <p:sp>
        <p:nvSpPr>
          <p:cNvPr id="7" name="TextBox 6">
            <a:extLst>
              <a:ext uri="{FF2B5EF4-FFF2-40B4-BE49-F238E27FC236}">
                <a16:creationId xmlns:a16="http://schemas.microsoft.com/office/drawing/2014/main" id="{73F0F2FB-AB01-A146-8422-0C5051681CB1}"/>
              </a:ext>
            </a:extLst>
          </p:cNvPr>
          <p:cNvSpPr txBox="1"/>
          <p:nvPr/>
        </p:nvSpPr>
        <p:spPr>
          <a:xfrm>
            <a:off x="4415483" y="4337915"/>
            <a:ext cx="1482810"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Ionization Component</a:t>
            </a:r>
          </a:p>
        </p:txBody>
      </p:sp>
      <p:sp>
        <p:nvSpPr>
          <p:cNvPr id="8" name="TextBox 7">
            <a:extLst>
              <a:ext uri="{FF2B5EF4-FFF2-40B4-BE49-F238E27FC236}">
                <a16:creationId xmlns:a16="http://schemas.microsoft.com/office/drawing/2014/main" id="{31078D25-4EE3-4E45-B759-2F23C0F64E6D}"/>
              </a:ext>
            </a:extLst>
          </p:cNvPr>
          <p:cNvSpPr txBox="1"/>
          <p:nvPr/>
        </p:nvSpPr>
        <p:spPr>
          <a:xfrm>
            <a:off x="8202827" y="4308760"/>
            <a:ext cx="1482810"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Lattice Component</a:t>
            </a:r>
          </a:p>
        </p:txBody>
      </p:sp>
      <p:sp>
        <p:nvSpPr>
          <p:cNvPr id="9" name="TextBox 8">
            <a:extLst>
              <a:ext uri="{FF2B5EF4-FFF2-40B4-BE49-F238E27FC236}">
                <a16:creationId xmlns:a16="http://schemas.microsoft.com/office/drawing/2014/main" id="{F5C06D7F-24FF-AA41-86FF-3CB6ACF40D5C}"/>
              </a:ext>
            </a:extLst>
          </p:cNvPr>
          <p:cNvSpPr txBox="1"/>
          <p:nvPr/>
        </p:nvSpPr>
        <p:spPr>
          <a:xfrm>
            <a:off x="9685637" y="3742062"/>
            <a:ext cx="2399271"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Crystal Field Stabilization due to d-orbital splitting</a:t>
            </a:r>
          </a:p>
          <a:p>
            <a:r>
              <a:rPr lang="en-US" dirty="0">
                <a:latin typeface="Times New Roman" panose="02020603050405020304" pitchFamily="18" charset="0"/>
                <a:cs typeface="Times New Roman" panose="02020603050405020304" pitchFamily="18" charset="0"/>
              </a:rPr>
              <a:t>(not for Ca, Mn, Zn)</a:t>
            </a:r>
          </a:p>
        </p:txBody>
      </p:sp>
      <p:pic>
        <p:nvPicPr>
          <p:cNvPr id="10" name="Picture 9">
            <a:extLst>
              <a:ext uri="{FF2B5EF4-FFF2-40B4-BE49-F238E27FC236}">
                <a16:creationId xmlns:a16="http://schemas.microsoft.com/office/drawing/2014/main" id="{4EAA1BB2-0459-314F-8C5F-6BA82A852417}"/>
              </a:ext>
            </a:extLst>
          </p:cNvPr>
          <p:cNvPicPr>
            <a:picLocks noChangeAspect="1"/>
          </p:cNvPicPr>
          <p:nvPr/>
        </p:nvPicPr>
        <p:blipFill>
          <a:blip r:embed="rId3"/>
          <a:stretch>
            <a:fillRect/>
          </a:stretch>
        </p:blipFill>
        <p:spPr>
          <a:xfrm>
            <a:off x="5690714" y="455068"/>
            <a:ext cx="5839771" cy="525102"/>
          </a:xfrm>
          <a:prstGeom prst="rect">
            <a:avLst/>
          </a:prstGeom>
        </p:spPr>
      </p:pic>
      <p:pic>
        <p:nvPicPr>
          <p:cNvPr id="11" name="Picture 10">
            <a:extLst>
              <a:ext uri="{FF2B5EF4-FFF2-40B4-BE49-F238E27FC236}">
                <a16:creationId xmlns:a16="http://schemas.microsoft.com/office/drawing/2014/main" id="{55EFF060-BF0A-7D43-9D88-FFA089692751}"/>
              </a:ext>
            </a:extLst>
          </p:cNvPr>
          <p:cNvPicPr>
            <a:picLocks noChangeAspect="1"/>
          </p:cNvPicPr>
          <p:nvPr/>
        </p:nvPicPr>
        <p:blipFill>
          <a:blip r:embed="rId4"/>
          <a:stretch>
            <a:fillRect/>
          </a:stretch>
        </p:blipFill>
        <p:spPr>
          <a:xfrm>
            <a:off x="-1071547" y="5135306"/>
            <a:ext cx="3956834" cy="1586169"/>
          </a:xfrm>
          <a:prstGeom prst="rect">
            <a:avLst/>
          </a:prstGeom>
        </p:spPr>
      </p:pic>
      <p:pic>
        <p:nvPicPr>
          <p:cNvPr id="12" name="Picture 11">
            <a:extLst>
              <a:ext uri="{FF2B5EF4-FFF2-40B4-BE49-F238E27FC236}">
                <a16:creationId xmlns:a16="http://schemas.microsoft.com/office/drawing/2014/main" id="{94D7A33D-6DD6-FE76-EE6C-4C1325F4FDD3}"/>
              </a:ext>
            </a:extLst>
          </p:cNvPr>
          <p:cNvPicPr>
            <a:picLocks noChangeAspect="1"/>
          </p:cNvPicPr>
          <p:nvPr/>
        </p:nvPicPr>
        <p:blipFill rotWithShape="1">
          <a:blip r:embed="rId5"/>
          <a:srcRect l="35042" t="14982" b="9162"/>
          <a:stretch/>
        </p:blipFill>
        <p:spPr>
          <a:xfrm>
            <a:off x="184306" y="3181573"/>
            <a:ext cx="2427889" cy="1120977"/>
          </a:xfrm>
          <a:prstGeom prst="rect">
            <a:avLst/>
          </a:prstGeom>
        </p:spPr>
      </p:pic>
    </p:spTree>
    <p:extLst>
      <p:ext uri="{BB962C8B-B14F-4D97-AF65-F5344CB8AC3E}">
        <p14:creationId xmlns:p14="http://schemas.microsoft.com/office/powerpoint/2010/main" val="12290089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620377-97F7-644B-8ABE-0BFC2F715DC7}"/>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43</a:t>
            </a:fld>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87261731-DA3F-D249-9F31-EF26FBE8B0D0}"/>
              </a:ext>
            </a:extLst>
          </p:cNvPr>
          <p:cNvSpPr/>
          <p:nvPr/>
        </p:nvSpPr>
        <p:spPr>
          <a:xfrm>
            <a:off x="3640930" y="78879"/>
            <a:ext cx="6429645" cy="830997"/>
          </a:xfrm>
          <a:prstGeom prst="rect">
            <a:avLst/>
          </a:prstGeom>
        </p:spPr>
        <p:txBody>
          <a:bodyPr wrap="none">
            <a:spAutoFit/>
          </a:bodyPr>
          <a:lstStyle/>
          <a:p>
            <a:r>
              <a:rPr lang="en-US" sz="2400" b="1" i="0" u="none" strike="noStrike" dirty="0">
                <a:solidFill>
                  <a:srgbClr val="202122"/>
                </a:solidFill>
                <a:effectLst/>
                <a:latin typeface="Times New Roman" panose="02020603050405020304" pitchFamily="18" charset="0"/>
                <a:cs typeface="Times New Roman" panose="02020603050405020304" pitchFamily="18" charset="0"/>
              </a:rPr>
              <a:t>Heat of Formation for Transition Metal Oxides </a:t>
            </a:r>
          </a:p>
          <a:p>
            <a:r>
              <a:rPr lang="en-US" sz="2400" b="1" i="0" u="none" strike="noStrike" dirty="0">
                <a:solidFill>
                  <a:srgbClr val="202122"/>
                </a:solidFill>
                <a:effectLst/>
                <a:latin typeface="Times New Roman" panose="02020603050405020304" pitchFamily="18" charset="0"/>
                <a:cs typeface="Times New Roman" panose="02020603050405020304" pitchFamily="18" charset="0"/>
              </a:rPr>
              <a:t>in Different Oxidation States</a:t>
            </a:r>
            <a:endParaRPr lang="en-US" sz="2400" b="1"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621F898A-BDA6-5049-ACB3-1453410D0FEF}"/>
              </a:ext>
            </a:extLst>
          </p:cNvPr>
          <p:cNvPicPr>
            <a:picLocks noChangeAspect="1"/>
          </p:cNvPicPr>
          <p:nvPr/>
        </p:nvPicPr>
        <p:blipFill>
          <a:blip r:embed="rId2"/>
          <a:stretch>
            <a:fillRect/>
          </a:stretch>
        </p:blipFill>
        <p:spPr>
          <a:xfrm>
            <a:off x="2298357" y="909876"/>
            <a:ext cx="7595437" cy="5865479"/>
          </a:xfrm>
          <a:prstGeom prst="rect">
            <a:avLst/>
          </a:prstGeom>
        </p:spPr>
      </p:pic>
      <p:pic>
        <p:nvPicPr>
          <p:cNvPr id="11" name="Picture 10">
            <a:extLst>
              <a:ext uri="{FF2B5EF4-FFF2-40B4-BE49-F238E27FC236}">
                <a16:creationId xmlns:a16="http://schemas.microsoft.com/office/drawing/2014/main" id="{390262F2-2CDF-0443-B407-2E587AB60257}"/>
              </a:ext>
            </a:extLst>
          </p:cNvPr>
          <p:cNvPicPr>
            <a:picLocks noChangeAspect="1"/>
          </p:cNvPicPr>
          <p:nvPr/>
        </p:nvPicPr>
        <p:blipFill>
          <a:blip r:embed="rId3"/>
          <a:stretch>
            <a:fillRect/>
          </a:stretch>
        </p:blipFill>
        <p:spPr>
          <a:xfrm>
            <a:off x="9417297" y="1981371"/>
            <a:ext cx="2413000" cy="596900"/>
          </a:xfrm>
          <a:prstGeom prst="rect">
            <a:avLst/>
          </a:prstGeom>
        </p:spPr>
      </p:pic>
      <p:sp>
        <p:nvSpPr>
          <p:cNvPr id="12" name="TextBox 11">
            <a:extLst>
              <a:ext uri="{FF2B5EF4-FFF2-40B4-BE49-F238E27FC236}">
                <a16:creationId xmlns:a16="http://schemas.microsoft.com/office/drawing/2014/main" id="{658FF064-762D-1B4A-8895-1B726CC67FE3}"/>
              </a:ext>
            </a:extLst>
          </p:cNvPr>
          <p:cNvSpPr txBox="1"/>
          <p:nvPr/>
        </p:nvSpPr>
        <p:spPr>
          <a:xfrm>
            <a:off x="9893794" y="4077730"/>
            <a:ext cx="1171539"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Cr, Mo, W</a:t>
            </a:r>
          </a:p>
          <a:p>
            <a:r>
              <a:rPr lang="en-US" dirty="0">
                <a:latin typeface="Times New Roman" panose="02020603050405020304" pitchFamily="18" charset="0"/>
                <a:cs typeface="Times New Roman" panose="02020603050405020304" pitchFamily="18" charset="0"/>
              </a:rPr>
              <a:t>3d, 4d, 5d</a:t>
            </a:r>
          </a:p>
        </p:txBody>
      </p:sp>
      <p:pic>
        <p:nvPicPr>
          <p:cNvPr id="4" name="Picture 3">
            <a:extLst>
              <a:ext uri="{FF2B5EF4-FFF2-40B4-BE49-F238E27FC236}">
                <a16:creationId xmlns:a16="http://schemas.microsoft.com/office/drawing/2014/main" id="{61F8EFDF-5A99-9F4C-B6C5-7B0FEBAAB3A1}"/>
              </a:ext>
            </a:extLst>
          </p:cNvPr>
          <p:cNvPicPr>
            <a:picLocks noChangeAspect="1"/>
          </p:cNvPicPr>
          <p:nvPr/>
        </p:nvPicPr>
        <p:blipFill>
          <a:blip r:embed="rId4"/>
          <a:stretch>
            <a:fillRect/>
          </a:stretch>
        </p:blipFill>
        <p:spPr>
          <a:xfrm>
            <a:off x="0" y="2515268"/>
            <a:ext cx="2403566" cy="1446550"/>
          </a:xfrm>
          <a:prstGeom prst="rect">
            <a:avLst/>
          </a:prstGeom>
        </p:spPr>
      </p:pic>
    </p:spTree>
    <p:extLst>
      <p:ext uri="{BB962C8B-B14F-4D97-AF65-F5344CB8AC3E}">
        <p14:creationId xmlns:p14="http://schemas.microsoft.com/office/powerpoint/2010/main" val="4231774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26E9B4-671D-E742-A693-A199813E8E58}"/>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44</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DE06C2C-0C0F-EE48-B445-B512CF83CBA7}"/>
              </a:ext>
            </a:extLst>
          </p:cNvPr>
          <p:cNvPicPr>
            <a:picLocks noChangeAspect="1"/>
          </p:cNvPicPr>
          <p:nvPr/>
        </p:nvPicPr>
        <p:blipFill>
          <a:blip r:embed="rId2"/>
          <a:stretch>
            <a:fillRect/>
          </a:stretch>
        </p:blipFill>
        <p:spPr>
          <a:xfrm>
            <a:off x="4466624" y="942375"/>
            <a:ext cx="3530600" cy="673100"/>
          </a:xfrm>
          <a:prstGeom prst="rect">
            <a:avLst/>
          </a:prstGeom>
        </p:spPr>
      </p:pic>
      <p:sp>
        <p:nvSpPr>
          <p:cNvPr id="4" name="TextBox 3">
            <a:extLst>
              <a:ext uri="{FF2B5EF4-FFF2-40B4-BE49-F238E27FC236}">
                <a16:creationId xmlns:a16="http://schemas.microsoft.com/office/drawing/2014/main" id="{3EE236DA-29B4-524F-9377-2B7506F3C268}"/>
              </a:ext>
            </a:extLst>
          </p:cNvPr>
          <p:cNvSpPr txBox="1"/>
          <p:nvPr/>
        </p:nvSpPr>
        <p:spPr>
          <a:xfrm>
            <a:off x="2658998" y="248768"/>
            <a:ext cx="7868501"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Acid-Base Model for Heat of Formation of Ternary Oxides</a:t>
            </a:r>
          </a:p>
        </p:txBody>
      </p:sp>
      <p:sp>
        <p:nvSpPr>
          <p:cNvPr id="5" name="TextBox 4">
            <a:extLst>
              <a:ext uri="{FF2B5EF4-FFF2-40B4-BE49-F238E27FC236}">
                <a16:creationId xmlns:a16="http://schemas.microsoft.com/office/drawing/2014/main" id="{C5415D00-0B06-554E-ACD1-54B421034B50}"/>
              </a:ext>
            </a:extLst>
          </p:cNvPr>
          <p:cNvSpPr txBox="1"/>
          <p:nvPr/>
        </p:nvSpPr>
        <p:spPr>
          <a:xfrm>
            <a:off x="5758509" y="1876850"/>
            <a:ext cx="62068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SiO</a:t>
            </a:r>
            <a:r>
              <a:rPr lang="en-US" baseline="-25000" dirty="0">
                <a:latin typeface="Times New Roman" panose="02020603050405020304" pitchFamily="18" charset="0"/>
                <a:cs typeface="Times New Roman" panose="02020603050405020304" pitchFamily="18" charset="0"/>
              </a:rPr>
              <a:t>2</a:t>
            </a:r>
          </a:p>
        </p:txBody>
      </p:sp>
      <p:sp>
        <p:nvSpPr>
          <p:cNvPr id="6" name="TextBox 5">
            <a:extLst>
              <a:ext uri="{FF2B5EF4-FFF2-40B4-BE49-F238E27FC236}">
                <a16:creationId xmlns:a16="http://schemas.microsoft.com/office/drawing/2014/main" id="{FEA488B9-F60F-974C-9372-F79B2307F44B}"/>
              </a:ext>
            </a:extLst>
          </p:cNvPr>
          <p:cNvSpPr txBox="1"/>
          <p:nvPr/>
        </p:nvSpPr>
        <p:spPr>
          <a:xfrm>
            <a:off x="4466624" y="1876850"/>
            <a:ext cx="69762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Na</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O</a:t>
            </a:r>
            <a:endParaRPr lang="en-US" baseline="-25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1F2E005-CED9-464F-B9E1-1A6363D531CE}"/>
              </a:ext>
            </a:extLst>
          </p:cNvPr>
          <p:cNvSpPr txBox="1"/>
          <p:nvPr/>
        </p:nvSpPr>
        <p:spPr>
          <a:xfrm>
            <a:off x="4466624" y="2296926"/>
            <a:ext cx="1164941" cy="147732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Base transfers its oxygen</a:t>
            </a:r>
          </a:p>
          <a:p>
            <a:r>
              <a:rPr lang="en-US" dirty="0">
                <a:latin typeface="Times New Roman" panose="02020603050405020304" pitchFamily="18" charset="0"/>
                <a:cs typeface="Times New Roman" panose="02020603050405020304" pitchFamily="18" charset="0"/>
              </a:rPr>
              <a:t>s-block oxides</a:t>
            </a:r>
          </a:p>
        </p:txBody>
      </p:sp>
      <p:sp>
        <p:nvSpPr>
          <p:cNvPr id="8" name="TextBox 7">
            <a:extLst>
              <a:ext uri="{FF2B5EF4-FFF2-40B4-BE49-F238E27FC236}">
                <a16:creationId xmlns:a16="http://schemas.microsoft.com/office/drawing/2014/main" id="{CD3EABB3-882A-6546-B46F-052BA5B4AFD8}"/>
              </a:ext>
            </a:extLst>
          </p:cNvPr>
          <p:cNvSpPr txBox="1"/>
          <p:nvPr/>
        </p:nvSpPr>
        <p:spPr>
          <a:xfrm>
            <a:off x="5758509" y="2347670"/>
            <a:ext cx="1007419" cy="147732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Acid accepts oxygen p-block oxides</a:t>
            </a:r>
          </a:p>
        </p:txBody>
      </p:sp>
      <p:sp>
        <p:nvSpPr>
          <p:cNvPr id="9" name="TextBox 8">
            <a:extLst>
              <a:ext uri="{FF2B5EF4-FFF2-40B4-BE49-F238E27FC236}">
                <a16:creationId xmlns:a16="http://schemas.microsoft.com/office/drawing/2014/main" id="{7DE39767-ADEC-5A4A-AB4A-7373D6981672}"/>
              </a:ext>
            </a:extLst>
          </p:cNvPr>
          <p:cNvSpPr txBox="1"/>
          <p:nvPr/>
        </p:nvSpPr>
        <p:spPr>
          <a:xfrm>
            <a:off x="5758509" y="3862071"/>
            <a:ext cx="74892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SiO</a:t>
            </a:r>
            <a:r>
              <a:rPr lang="en-US" baseline="-25000" dirty="0">
                <a:latin typeface="Times New Roman" panose="02020603050405020304" pitchFamily="18" charset="0"/>
                <a:cs typeface="Times New Roman" panose="02020603050405020304" pitchFamily="18" charset="0"/>
              </a:rPr>
              <a:t>4</a:t>
            </a:r>
            <a:r>
              <a:rPr lang="en-US" baseline="30000" dirty="0">
                <a:latin typeface="Times New Roman" panose="02020603050405020304" pitchFamily="18" charset="0"/>
                <a:cs typeface="Times New Roman" panose="02020603050405020304" pitchFamily="18" charset="0"/>
              </a:rPr>
              <a:t>2-</a:t>
            </a:r>
          </a:p>
        </p:txBody>
      </p:sp>
      <p:sp>
        <p:nvSpPr>
          <p:cNvPr id="10" name="Rectangle 9">
            <a:extLst>
              <a:ext uri="{FF2B5EF4-FFF2-40B4-BE49-F238E27FC236}">
                <a16:creationId xmlns:a16="http://schemas.microsoft.com/office/drawing/2014/main" id="{7714F0E0-7C4B-C34C-8DB5-490706FE1F10}"/>
              </a:ext>
            </a:extLst>
          </p:cNvPr>
          <p:cNvSpPr/>
          <p:nvPr/>
        </p:nvSpPr>
        <p:spPr>
          <a:xfrm>
            <a:off x="1560782" y="2827749"/>
            <a:ext cx="2683748" cy="369332"/>
          </a:xfrm>
          <a:prstGeom prst="rect">
            <a:avLst/>
          </a:prstGeom>
        </p:spPr>
        <p:txBody>
          <a:bodyPr wrap="none">
            <a:spAutoFit/>
          </a:bodyPr>
          <a:lstStyle/>
          <a:p>
            <a:r>
              <a:rPr lang="en-US" dirty="0" err="1">
                <a:solidFill>
                  <a:srgbClr val="211E1E"/>
                </a:solidFill>
                <a:latin typeface="Times New Roman" panose="02020603050405020304" pitchFamily="18" charset="0"/>
                <a:cs typeface="Times New Roman" panose="02020603050405020304" pitchFamily="18" charset="0"/>
              </a:rPr>
              <a:t>MgO</a:t>
            </a:r>
            <a:r>
              <a:rPr lang="en-US" dirty="0">
                <a:solidFill>
                  <a:srgbClr val="211E1E"/>
                </a:solidFill>
                <a:latin typeface="Times New Roman" panose="02020603050405020304" pitchFamily="18" charset="0"/>
                <a:cs typeface="Times New Roman" panose="02020603050405020304" pitchFamily="18" charset="0"/>
              </a:rPr>
              <a:t> &lt; </a:t>
            </a:r>
            <a:r>
              <a:rPr lang="en-US" dirty="0" err="1">
                <a:solidFill>
                  <a:srgbClr val="211E1E"/>
                </a:solidFill>
                <a:latin typeface="Times New Roman" panose="02020603050405020304" pitchFamily="18" charset="0"/>
                <a:cs typeface="Times New Roman" panose="02020603050405020304" pitchFamily="18" charset="0"/>
              </a:rPr>
              <a:t>CaO</a:t>
            </a:r>
            <a:r>
              <a:rPr lang="en-US" dirty="0">
                <a:solidFill>
                  <a:srgbClr val="211E1E"/>
                </a:solidFill>
                <a:latin typeface="Times New Roman" panose="02020603050405020304" pitchFamily="18" charset="0"/>
                <a:cs typeface="Times New Roman" panose="02020603050405020304" pitchFamily="18" charset="0"/>
              </a:rPr>
              <a:t> &lt; </a:t>
            </a:r>
            <a:r>
              <a:rPr lang="en-US" dirty="0" err="1">
                <a:solidFill>
                  <a:srgbClr val="211E1E"/>
                </a:solidFill>
                <a:latin typeface="Times New Roman" panose="02020603050405020304" pitchFamily="18" charset="0"/>
                <a:cs typeface="Times New Roman" panose="02020603050405020304" pitchFamily="18" charset="0"/>
              </a:rPr>
              <a:t>SrO</a:t>
            </a:r>
            <a:r>
              <a:rPr lang="en-US" dirty="0">
                <a:solidFill>
                  <a:srgbClr val="211E1E"/>
                </a:solidFill>
                <a:latin typeface="Times New Roman" panose="02020603050405020304" pitchFamily="18" charset="0"/>
                <a:cs typeface="Times New Roman" panose="02020603050405020304" pitchFamily="18" charset="0"/>
              </a:rPr>
              <a:t> &lt; </a:t>
            </a:r>
            <a:r>
              <a:rPr lang="en-US" dirty="0" err="1">
                <a:solidFill>
                  <a:srgbClr val="211E1E"/>
                </a:solidFill>
                <a:latin typeface="Times New Roman" panose="02020603050405020304" pitchFamily="18" charset="0"/>
                <a:cs typeface="Times New Roman" panose="02020603050405020304" pitchFamily="18" charset="0"/>
              </a:rPr>
              <a:t>BaO</a:t>
            </a:r>
            <a:r>
              <a:rPr lang="en-US" dirty="0">
                <a:solidFill>
                  <a:srgbClr val="211E1E"/>
                </a:solidFill>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AA93493F-865C-EB43-8444-D149FC2F6135}"/>
              </a:ext>
            </a:extLst>
          </p:cNvPr>
          <p:cNvSpPr txBox="1"/>
          <p:nvPr/>
        </p:nvSpPr>
        <p:spPr>
          <a:xfrm>
            <a:off x="2195918" y="2448117"/>
            <a:ext cx="94128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Basicity</a:t>
            </a:r>
          </a:p>
        </p:txBody>
      </p:sp>
      <p:sp>
        <p:nvSpPr>
          <p:cNvPr id="12" name="Rectangle 11">
            <a:extLst>
              <a:ext uri="{FF2B5EF4-FFF2-40B4-BE49-F238E27FC236}">
                <a16:creationId xmlns:a16="http://schemas.microsoft.com/office/drawing/2014/main" id="{4DEE195D-8037-5744-A32E-92E9086D5D91}"/>
              </a:ext>
            </a:extLst>
          </p:cNvPr>
          <p:cNvSpPr/>
          <p:nvPr/>
        </p:nvSpPr>
        <p:spPr>
          <a:xfrm>
            <a:off x="6892872" y="2827749"/>
            <a:ext cx="1649362" cy="369332"/>
          </a:xfrm>
          <a:prstGeom prst="rect">
            <a:avLst/>
          </a:prstGeom>
        </p:spPr>
        <p:txBody>
          <a:bodyPr wrap="none">
            <a:spAutoFit/>
          </a:bodyPr>
          <a:lstStyle/>
          <a:p>
            <a:r>
              <a:rPr lang="en-US" dirty="0">
                <a:solidFill>
                  <a:srgbClr val="211E1E"/>
                </a:solidFill>
                <a:latin typeface="Times New Roman" panose="02020603050405020304" pitchFamily="18" charset="0"/>
                <a:cs typeface="Times New Roman" panose="02020603050405020304" pitchFamily="18" charset="0"/>
              </a:rPr>
              <a:t>Al &lt; Si &lt; P &lt; S </a:t>
            </a:r>
            <a:endParaRPr lang="en-US"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2091966A-86DF-F140-BA69-3ABAFBC7031E}"/>
              </a:ext>
            </a:extLst>
          </p:cNvPr>
          <p:cNvSpPr txBox="1"/>
          <p:nvPr/>
        </p:nvSpPr>
        <p:spPr>
          <a:xfrm>
            <a:off x="7172959" y="2458417"/>
            <a:ext cx="87716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Acidity</a:t>
            </a:r>
          </a:p>
        </p:txBody>
      </p:sp>
      <p:pic>
        <p:nvPicPr>
          <p:cNvPr id="15" name="Picture 14">
            <a:extLst>
              <a:ext uri="{FF2B5EF4-FFF2-40B4-BE49-F238E27FC236}">
                <a16:creationId xmlns:a16="http://schemas.microsoft.com/office/drawing/2014/main" id="{5DDCD578-4799-6F4C-AE6F-6F41093A9723}"/>
              </a:ext>
            </a:extLst>
          </p:cNvPr>
          <p:cNvPicPr>
            <a:picLocks noChangeAspect="1"/>
          </p:cNvPicPr>
          <p:nvPr/>
        </p:nvPicPr>
        <p:blipFill>
          <a:blip r:embed="rId3"/>
          <a:stretch>
            <a:fillRect/>
          </a:stretch>
        </p:blipFill>
        <p:spPr>
          <a:xfrm>
            <a:off x="7007475" y="3393681"/>
            <a:ext cx="4559082" cy="3464319"/>
          </a:xfrm>
          <a:prstGeom prst="rect">
            <a:avLst/>
          </a:prstGeom>
        </p:spPr>
      </p:pic>
      <p:sp>
        <p:nvSpPr>
          <p:cNvPr id="16" name="TextBox 15">
            <a:extLst>
              <a:ext uri="{FF2B5EF4-FFF2-40B4-BE49-F238E27FC236}">
                <a16:creationId xmlns:a16="http://schemas.microsoft.com/office/drawing/2014/main" id="{CB621452-9038-5544-BB07-C908FB4F0606}"/>
              </a:ext>
            </a:extLst>
          </p:cNvPr>
          <p:cNvSpPr txBox="1"/>
          <p:nvPr/>
        </p:nvSpPr>
        <p:spPr>
          <a:xfrm>
            <a:off x="7088863" y="1876850"/>
            <a:ext cx="96693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SiNa</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O</a:t>
            </a:r>
            <a:r>
              <a:rPr lang="en-US" baseline="-25000" dirty="0">
                <a:latin typeface="Times New Roman" panose="02020603050405020304" pitchFamily="18" charset="0"/>
                <a:cs typeface="Times New Roman" panose="02020603050405020304" pitchFamily="18" charset="0"/>
              </a:rPr>
              <a:t>3</a:t>
            </a:r>
          </a:p>
        </p:txBody>
      </p:sp>
      <p:sp>
        <p:nvSpPr>
          <p:cNvPr id="17" name="Oval 16">
            <a:extLst>
              <a:ext uri="{FF2B5EF4-FFF2-40B4-BE49-F238E27FC236}">
                <a16:creationId xmlns:a16="http://schemas.microsoft.com/office/drawing/2014/main" id="{40FC0F93-64A7-BA45-8DFE-ACF4724B6E0D}"/>
              </a:ext>
            </a:extLst>
          </p:cNvPr>
          <p:cNvSpPr/>
          <p:nvPr/>
        </p:nvSpPr>
        <p:spPr>
          <a:xfrm>
            <a:off x="10116326" y="4465374"/>
            <a:ext cx="952268" cy="2633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0EE0F08-8F37-DF43-8D20-36FD4C0C0877}"/>
              </a:ext>
            </a:extLst>
          </p:cNvPr>
          <p:cNvSpPr/>
          <p:nvPr/>
        </p:nvSpPr>
        <p:spPr>
          <a:xfrm>
            <a:off x="7493525" y="4520850"/>
            <a:ext cx="236029" cy="10526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07013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5F48AE-83E3-7A4A-BC0A-61241E479E8F}"/>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45</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01DB5B6-5F62-FC4C-BF3B-AE7D111B4844}"/>
              </a:ext>
            </a:extLst>
          </p:cNvPr>
          <p:cNvPicPr>
            <a:picLocks noChangeAspect="1"/>
          </p:cNvPicPr>
          <p:nvPr/>
        </p:nvPicPr>
        <p:blipFill>
          <a:blip r:embed="rId2"/>
          <a:stretch>
            <a:fillRect/>
          </a:stretch>
        </p:blipFill>
        <p:spPr>
          <a:xfrm>
            <a:off x="1583397" y="0"/>
            <a:ext cx="9025205" cy="6858000"/>
          </a:xfrm>
          <a:prstGeom prst="rect">
            <a:avLst/>
          </a:prstGeom>
        </p:spPr>
      </p:pic>
      <p:sp>
        <p:nvSpPr>
          <p:cNvPr id="4" name="TextBox 3">
            <a:extLst>
              <a:ext uri="{FF2B5EF4-FFF2-40B4-BE49-F238E27FC236}">
                <a16:creationId xmlns:a16="http://schemas.microsoft.com/office/drawing/2014/main" id="{F87B8A46-F359-9446-8A2A-FDE5771A6910}"/>
              </a:ext>
            </a:extLst>
          </p:cNvPr>
          <p:cNvSpPr txBox="1"/>
          <p:nvPr/>
        </p:nvSpPr>
        <p:spPr>
          <a:xfrm>
            <a:off x="10744527" y="2183199"/>
            <a:ext cx="1173891" cy="1754326"/>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p-orbitals</a:t>
            </a:r>
          </a:p>
          <a:p>
            <a:r>
              <a:rPr lang="en-US" dirty="0">
                <a:latin typeface="Times New Roman" panose="02020603050405020304" pitchFamily="18" charset="0"/>
                <a:cs typeface="Times New Roman" panose="02020603050405020304" pitchFamily="18" charset="0"/>
              </a:rPr>
              <a:t>6 valence electrons</a:t>
            </a:r>
          </a:p>
          <a:p>
            <a:r>
              <a:rPr lang="en-US" dirty="0">
                <a:latin typeface="Times New Roman" panose="02020603050405020304" pitchFamily="18" charset="0"/>
                <a:cs typeface="Times New Roman" panose="02020603050405020304" pitchFamily="18" charset="0"/>
              </a:rPr>
              <a:t>(more acidic to right)</a:t>
            </a:r>
          </a:p>
        </p:txBody>
      </p:sp>
      <p:sp>
        <p:nvSpPr>
          <p:cNvPr id="5" name="TextBox 4">
            <a:extLst>
              <a:ext uri="{FF2B5EF4-FFF2-40B4-BE49-F238E27FC236}">
                <a16:creationId xmlns:a16="http://schemas.microsoft.com/office/drawing/2014/main" id="{5661AF7D-9021-1F4C-AEE9-0D4F24B504F7}"/>
              </a:ext>
            </a:extLst>
          </p:cNvPr>
          <p:cNvSpPr txBox="1"/>
          <p:nvPr/>
        </p:nvSpPr>
        <p:spPr>
          <a:xfrm>
            <a:off x="181232" y="2298357"/>
            <a:ext cx="1173891" cy="1754326"/>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s-orbitals</a:t>
            </a:r>
          </a:p>
          <a:p>
            <a:r>
              <a:rPr lang="en-US" dirty="0">
                <a:latin typeface="Times New Roman" panose="02020603050405020304" pitchFamily="18" charset="0"/>
                <a:cs typeface="Times New Roman" panose="02020603050405020304" pitchFamily="18" charset="0"/>
              </a:rPr>
              <a:t>2 valence electrons</a:t>
            </a:r>
          </a:p>
          <a:p>
            <a:r>
              <a:rPr lang="en-US" dirty="0">
                <a:latin typeface="Times New Roman" panose="02020603050405020304" pitchFamily="18" charset="0"/>
                <a:cs typeface="Times New Roman" panose="02020603050405020304" pitchFamily="18" charset="0"/>
              </a:rPr>
              <a:t>(more basic to right)</a:t>
            </a:r>
          </a:p>
        </p:txBody>
      </p:sp>
      <p:sp>
        <p:nvSpPr>
          <p:cNvPr id="6" name="TextBox 5">
            <a:extLst>
              <a:ext uri="{FF2B5EF4-FFF2-40B4-BE49-F238E27FC236}">
                <a16:creationId xmlns:a16="http://schemas.microsoft.com/office/drawing/2014/main" id="{5379DD38-7694-C749-B980-7C1E5C1E89A5}"/>
              </a:ext>
            </a:extLst>
          </p:cNvPr>
          <p:cNvSpPr txBox="1"/>
          <p:nvPr/>
        </p:nvSpPr>
        <p:spPr>
          <a:xfrm>
            <a:off x="10836875" y="1721534"/>
            <a:ext cx="850027"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Acidic</a:t>
            </a:r>
          </a:p>
        </p:txBody>
      </p:sp>
      <p:sp>
        <p:nvSpPr>
          <p:cNvPr id="7" name="TextBox 6">
            <a:extLst>
              <a:ext uri="{FF2B5EF4-FFF2-40B4-BE49-F238E27FC236}">
                <a16:creationId xmlns:a16="http://schemas.microsoft.com/office/drawing/2014/main" id="{7C365DB1-7651-8340-81E2-CEE7E0585C17}"/>
              </a:ext>
            </a:extLst>
          </p:cNvPr>
          <p:cNvSpPr txBox="1"/>
          <p:nvPr/>
        </p:nvSpPr>
        <p:spPr>
          <a:xfrm>
            <a:off x="308048" y="1935203"/>
            <a:ext cx="774355"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Basic</a:t>
            </a:r>
          </a:p>
        </p:txBody>
      </p:sp>
      <p:sp>
        <p:nvSpPr>
          <p:cNvPr id="8" name="TextBox 7">
            <a:extLst>
              <a:ext uri="{FF2B5EF4-FFF2-40B4-BE49-F238E27FC236}">
                <a16:creationId xmlns:a16="http://schemas.microsoft.com/office/drawing/2014/main" id="{3E9BE1B3-0294-BF48-8890-36A25CA60576}"/>
              </a:ext>
            </a:extLst>
          </p:cNvPr>
          <p:cNvSpPr txBox="1"/>
          <p:nvPr/>
        </p:nvSpPr>
        <p:spPr>
          <a:xfrm>
            <a:off x="5248692" y="752039"/>
            <a:ext cx="1269822" cy="1754326"/>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d-orbitals</a:t>
            </a:r>
          </a:p>
          <a:p>
            <a:r>
              <a:rPr lang="en-US" dirty="0">
                <a:latin typeface="Times New Roman" panose="02020603050405020304" pitchFamily="18" charset="0"/>
                <a:cs typeface="Times New Roman" panose="02020603050405020304" pitchFamily="18" charset="0"/>
              </a:rPr>
              <a:t>10 valence electrons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Transition </a:t>
            </a:r>
          </a:p>
          <a:p>
            <a:r>
              <a:rPr lang="en-US" dirty="0">
                <a:latin typeface="Times New Roman" panose="02020603050405020304" pitchFamily="18" charset="0"/>
                <a:cs typeface="Times New Roman" panose="02020603050405020304" pitchFamily="18" charset="0"/>
              </a:rPr>
              <a:t>Metals</a:t>
            </a:r>
          </a:p>
        </p:txBody>
      </p:sp>
      <p:sp>
        <p:nvSpPr>
          <p:cNvPr id="9" name="TextBox 8">
            <a:extLst>
              <a:ext uri="{FF2B5EF4-FFF2-40B4-BE49-F238E27FC236}">
                <a16:creationId xmlns:a16="http://schemas.microsoft.com/office/drawing/2014/main" id="{E98AE382-1E49-8246-9F9A-B921BBF46C74}"/>
              </a:ext>
            </a:extLst>
          </p:cNvPr>
          <p:cNvSpPr txBox="1"/>
          <p:nvPr/>
        </p:nvSpPr>
        <p:spPr>
          <a:xfrm>
            <a:off x="2302475" y="5049103"/>
            <a:ext cx="1235676"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f-orbitals</a:t>
            </a:r>
          </a:p>
          <a:p>
            <a:r>
              <a:rPr lang="en-US" dirty="0">
                <a:latin typeface="Times New Roman" panose="02020603050405020304" pitchFamily="18" charset="0"/>
                <a:cs typeface="Times New Roman" panose="02020603050405020304" pitchFamily="18" charset="0"/>
              </a:rPr>
              <a:t>14 valence electrons</a:t>
            </a:r>
          </a:p>
        </p:txBody>
      </p:sp>
      <p:sp>
        <p:nvSpPr>
          <p:cNvPr id="10" name="TextBox 9">
            <a:extLst>
              <a:ext uri="{FF2B5EF4-FFF2-40B4-BE49-F238E27FC236}">
                <a16:creationId xmlns:a16="http://schemas.microsoft.com/office/drawing/2014/main" id="{DD341B38-C5E1-2D47-AB02-FB11C2B7CDEC}"/>
              </a:ext>
            </a:extLst>
          </p:cNvPr>
          <p:cNvSpPr txBox="1"/>
          <p:nvPr/>
        </p:nvSpPr>
        <p:spPr>
          <a:xfrm>
            <a:off x="3073904" y="1860034"/>
            <a:ext cx="1742303"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Basic (at low oxidation state)</a:t>
            </a:r>
          </a:p>
        </p:txBody>
      </p:sp>
      <p:sp>
        <p:nvSpPr>
          <p:cNvPr id="11" name="TextBox 10">
            <a:extLst>
              <a:ext uri="{FF2B5EF4-FFF2-40B4-BE49-F238E27FC236}">
                <a16:creationId xmlns:a16="http://schemas.microsoft.com/office/drawing/2014/main" id="{B2548CF9-F626-8845-9A49-2FE111761833}"/>
              </a:ext>
            </a:extLst>
          </p:cNvPr>
          <p:cNvSpPr txBox="1"/>
          <p:nvPr/>
        </p:nvSpPr>
        <p:spPr>
          <a:xfrm>
            <a:off x="6599156" y="1306036"/>
            <a:ext cx="1389810"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Acidic (at high oxidation state)</a:t>
            </a:r>
          </a:p>
        </p:txBody>
      </p:sp>
    </p:spTree>
    <p:extLst>
      <p:ext uri="{BB962C8B-B14F-4D97-AF65-F5344CB8AC3E}">
        <p14:creationId xmlns:p14="http://schemas.microsoft.com/office/powerpoint/2010/main" val="5357983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0DC9BC-3A56-2942-A675-718335294108}"/>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46</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C284FD1-F282-BD4E-A4C4-A4AF0BCA7AE2}"/>
              </a:ext>
            </a:extLst>
          </p:cNvPr>
          <p:cNvPicPr>
            <a:picLocks noChangeAspect="1"/>
          </p:cNvPicPr>
          <p:nvPr/>
        </p:nvPicPr>
        <p:blipFill>
          <a:blip r:embed="rId2"/>
          <a:stretch>
            <a:fillRect/>
          </a:stretch>
        </p:blipFill>
        <p:spPr>
          <a:xfrm>
            <a:off x="469556" y="971543"/>
            <a:ext cx="10488479" cy="5384807"/>
          </a:xfrm>
          <a:prstGeom prst="rect">
            <a:avLst/>
          </a:prstGeom>
        </p:spPr>
      </p:pic>
      <p:pic>
        <p:nvPicPr>
          <p:cNvPr id="4" name="Picture 3">
            <a:extLst>
              <a:ext uri="{FF2B5EF4-FFF2-40B4-BE49-F238E27FC236}">
                <a16:creationId xmlns:a16="http://schemas.microsoft.com/office/drawing/2014/main" id="{FBE1BC31-D6C9-C64B-9C1D-3AADC8267597}"/>
              </a:ext>
            </a:extLst>
          </p:cNvPr>
          <p:cNvPicPr>
            <a:picLocks noChangeAspect="1"/>
          </p:cNvPicPr>
          <p:nvPr/>
        </p:nvPicPr>
        <p:blipFill>
          <a:blip r:embed="rId3"/>
          <a:stretch>
            <a:fillRect/>
          </a:stretch>
        </p:blipFill>
        <p:spPr>
          <a:xfrm>
            <a:off x="4404840" y="298443"/>
            <a:ext cx="3530600" cy="673100"/>
          </a:xfrm>
          <a:prstGeom prst="rect">
            <a:avLst/>
          </a:prstGeom>
        </p:spPr>
      </p:pic>
      <p:sp>
        <p:nvSpPr>
          <p:cNvPr id="5" name="TextBox 4">
            <a:extLst>
              <a:ext uri="{FF2B5EF4-FFF2-40B4-BE49-F238E27FC236}">
                <a16:creationId xmlns:a16="http://schemas.microsoft.com/office/drawing/2014/main" id="{2BCEB403-DF94-0F46-9E84-23482E89121A}"/>
              </a:ext>
            </a:extLst>
          </p:cNvPr>
          <p:cNvSpPr txBox="1"/>
          <p:nvPr/>
        </p:nvSpPr>
        <p:spPr>
          <a:xfrm>
            <a:off x="9267568" y="2681416"/>
            <a:ext cx="1851789"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Most Basic Oxide</a:t>
            </a:r>
          </a:p>
          <a:p>
            <a:r>
              <a:rPr lang="en-US" dirty="0" err="1">
                <a:latin typeface="Times New Roman" panose="02020603050405020304" pitchFamily="18" charset="0"/>
                <a:cs typeface="Times New Roman" panose="02020603050405020304" pitchFamily="18" charset="0"/>
              </a:rPr>
              <a:t>BaO</a:t>
            </a:r>
            <a:endParaRPr lang="en-US"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D7D5012-9D80-4145-AC8C-21940563472F}"/>
              </a:ext>
            </a:extLst>
          </p:cNvPr>
          <p:cNvSpPr txBox="1"/>
          <p:nvPr/>
        </p:nvSpPr>
        <p:spPr>
          <a:xfrm>
            <a:off x="8995719" y="4015946"/>
            <a:ext cx="1742303"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Sulfate most stable since SO3 most acidic</a:t>
            </a:r>
          </a:p>
        </p:txBody>
      </p:sp>
    </p:spTree>
    <p:extLst>
      <p:ext uri="{BB962C8B-B14F-4D97-AF65-F5344CB8AC3E}">
        <p14:creationId xmlns:p14="http://schemas.microsoft.com/office/powerpoint/2010/main" val="28496446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8A99CF-6AAD-D743-A60B-609719F8CD77}"/>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47</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19716AE-BE5E-DE40-8D62-A7CB3F7925B9}"/>
              </a:ext>
            </a:extLst>
          </p:cNvPr>
          <p:cNvPicPr>
            <a:picLocks noChangeAspect="1"/>
          </p:cNvPicPr>
          <p:nvPr/>
        </p:nvPicPr>
        <p:blipFill>
          <a:blip r:embed="rId2"/>
          <a:stretch>
            <a:fillRect/>
          </a:stretch>
        </p:blipFill>
        <p:spPr>
          <a:xfrm>
            <a:off x="1179040" y="0"/>
            <a:ext cx="9833919" cy="6858000"/>
          </a:xfrm>
          <a:prstGeom prst="rect">
            <a:avLst/>
          </a:prstGeom>
        </p:spPr>
      </p:pic>
      <p:sp>
        <p:nvSpPr>
          <p:cNvPr id="4" name="TextBox 3">
            <a:extLst>
              <a:ext uri="{FF2B5EF4-FFF2-40B4-BE49-F238E27FC236}">
                <a16:creationId xmlns:a16="http://schemas.microsoft.com/office/drawing/2014/main" id="{9A8F0E74-72FE-DC4D-95B7-E5C9EBE9D3A9}"/>
              </a:ext>
            </a:extLst>
          </p:cNvPr>
          <p:cNvSpPr txBox="1"/>
          <p:nvPr/>
        </p:nvSpPr>
        <p:spPr>
          <a:xfrm>
            <a:off x="0" y="2001795"/>
            <a:ext cx="1873322" cy="2031325"/>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Ionic potential</a:t>
            </a:r>
          </a:p>
          <a:p>
            <a:r>
              <a:rPr lang="en-US" dirty="0">
                <a:latin typeface="Times New Roman" panose="02020603050405020304" pitchFamily="18" charset="0"/>
                <a:cs typeface="Times New Roman" panose="02020603050405020304" pitchFamily="18" charset="0"/>
              </a:rPr>
              <a:t>e</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/ionic radius (</a:t>
            </a:r>
            <a:r>
              <a:rPr lang="en-US" dirty="0" err="1">
                <a:latin typeface="Times New Roman" panose="02020603050405020304" pitchFamily="18" charset="0"/>
                <a:cs typeface="Times New Roman" panose="02020603050405020304" pitchFamily="18" charset="0"/>
              </a:rPr>
              <a:t>Å</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q/r</a:t>
            </a:r>
          </a:p>
          <a:p>
            <a:r>
              <a:rPr lang="en-US" dirty="0">
                <a:latin typeface="Times New Roman" panose="02020603050405020304" pitchFamily="18" charset="0"/>
                <a:cs typeface="Times New Roman" panose="02020603050405020304" pitchFamily="18" charset="0"/>
              </a:rPr>
              <a:t>&lt;2   strong base</a:t>
            </a:r>
          </a:p>
          <a:p>
            <a:r>
              <a:rPr lang="en-US" dirty="0">
                <a:latin typeface="Times New Roman" panose="02020603050405020304" pitchFamily="18" charset="0"/>
                <a:cs typeface="Times New Roman" panose="02020603050405020304" pitchFamily="18" charset="0"/>
              </a:rPr>
              <a:t>2-4  basic</a:t>
            </a:r>
          </a:p>
          <a:p>
            <a:r>
              <a:rPr lang="en-US" dirty="0">
                <a:latin typeface="Times New Roman" panose="02020603050405020304" pitchFamily="18" charset="0"/>
                <a:cs typeface="Times New Roman" panose="02020603050405020304" pitchFamily="18" charset="0"/>
              </a:rPr>
              <a:t>4-7  amphoteric</a:t>
            </a:r>
          </a:p>
          <a:p>
            <a:r>
              <a:rPr lang="en-US" dirty="0">
                <a:latin typeface="Times New Roman" panose="02020603050405020304" pitchFamily="18" charset="0"/>
                <a:cs typeface="Times New Roman" panose="02020603050405020304" pitchFamily="18" charset="0"/>
              </a:rPr>
              <a:t>&gt;7   acidic</a:t>
            </a:r>
          </a:p>
        </p:txBody>
      </p:sp>
      <p:sp>
        <p:nvSpPr>
          <p:cNvPr id="6" name="TextBox 5">
            <a:extLst>
              <a:ext uri="{FF2B5EF4-FFF2-40B4-BE49-F238E27FC236}">
                <a16:creationId xmlns:a16="http://schemas.microsoft.com/office/drawing/2014/main" id="{22439850-79E5-BC41-9A30-FDF62507CC02}"/>
              </a:ext>
            </a:extLst>
          </p:cNvPr>
          <p:cNvSpPr txBox="1"/>
          <p:nvPr/>
        </p:nvSpPr>
        <p:spPr>
          <a:xfrm flipH="1">
            <a:off x="7645124" y="4794421"/>
            <a:ext cx="3031114"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From UV spectra of probe ion</a:t>
            </a:r>
          </a:p>
        </p:txBody>
      </p:sp>
      <p:sp>
        <p:nvSpPr>
          <p:cNvPr id="5" name="TextBox 4">
            <a:extLst>
              <a:ext uri="{FF2B5EF4-FFF2-40B4-BE49-F238E27FC236}">
                <a16:creationId xmlns:a16="http://schemas.microsoft.com/office/drawing/2014/main" id="{CDBD2EFA-CFE9-AF4C-B49B-807B614AA633}"/>
              </a:ext>
            </a:extLst>
          </p:cNvPr>
          <p:cNvSpPr txBox="1"/>
          <p:nvPr/>
        </p:nvSpPr>
        <p:spPr>
          <a:xfrm>
            <a:off x="2891246" y="4868091"/>
            <a:ext cx="202465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Ionic potential ratio</a:t>
            </a:r>
          </a:p>
        </p:txBody>
      </p:sp>
    </p:spTree>
    <p:extLst>
      <p:ext uri="{BB962C8B-B14F-4D97-AF65-F5344CB8AC3E}">
        <p14:creationId xmlns:p14="http://schemas.microsoft.com/office/powerpoint/2010/main" val="10574351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A9276B-BDEF-184F-BCD5-86EED6CA42FA}"/>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48</a:t>
            </a:fld>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33C896F-5923-E548-AB5D-183D2D983B49}"/>
              </a:ext>
            </a:extLst>
          </p:cNvPr>
          <p:cNvSpPr txBox="1"/>
          <p:nvPr/>
        </p:nvSpPr>
        <p:spPr>
          <a:xfrm>
            <a:off x="4930346" y="469557"/>
            <a:ext cx="2817341"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Atomic Size</a:t>
            </a:r>
          </a:p>
        </p:txBody>
      </p:sp>
      <p:sp>
        <p:nvSpPr>
          <p:cNvPr id="4" name="TextBox 3">
            <a:extLst>
              <a:ext uri="{FF2B5EF4-FFF2-40B4-BE49-F238E27FC236}">
                <a16:creationId xmlns:a16="http://schemas.microsoft.com/office/drawing/2014/main" id="{8E0DE345-282A-E545-B23B-37FC7C167097}"/>
              </a:ext>
            </a:extLst>
          </p:cNvPr>
          <p:cNvSpPr txBox="1"/>
          <p:nvPr/>
        </p:nvSpPr>
        <p:spPr>
          <a:xfrm>
            <a:off x="2601570" y="1142851"/>
            <a:ext cx="8389292" cy="1754326"/>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Perovskite structure</a:t>
            </a:r>
          </a:p>
          <a:p>
            <a:r>
              <a:rPr lang="en-US" dirty="0">
                <a:latin typeface="Times New Roman" panose="02020603050405020304" pitchFamily="18" charset="0"/>
                <a:cs typeface="Times New Roman" panose="02020603050405020304" pitchFamily="18" charset="0"/>
              </a:rPr>
              <a:t>Calcium </a:t>
            </a:r>
            <a:r>
              <a:rPr lang="en-US" dirty="0" err="1">
                <a:latin typeface="Times New Roman" panose="02020603050405020304" pitchFamily="18" charset="0"/>
                <a:cs typeface="Times New Roman" panose="02020603050405020304" pitchFamily="18" charset="0"/>
              </a:rPr>
              <a:t>titanate</a:t>
            </a:r>
            <a:r>
              <a:rPr lang="en-US" dirty="0">
                <a:latin typeface="Times New Roman" panose="02020603050405020304" pitchFamily="18" charset="0"/>
                <a:cs typeface="Times New Roman" panose="02020603050405020304" pitchFamily="18" charset="0"/>
              </a:rPr>
              <a:t> CaTiO</a:t>
            </a:r>
            <a:r>
              <a:rPr lang="en-US" baseline="-25000" dirty="0">
                <a:latin typeface="Times New Roman" panose="02020603050405020304" pitchFamily="18" charset="0"/>
                <a:cs typeface="Times New Roman" panose="02020603050405020304" pitchFamily="18" charset="0"/>
              </a:rPr>
              <a:t>3</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Embed cations in the structure for engineered properties</a:t>
            </a:r>
          </a:p>
          <a:p>
            <a:r>
              <a:rPr lang="en-US" dirty="0">
                <a:latin typeface="Times New Roman" panose="02020603050405020304" pitchFamily="18" charset="0"/>
                <a:cs typeface="Times New Roman" panose="02020603050405020304" pitchFamily="18" charset="0"/>
              </a:rPr>
              <a:t>One is solar energy absorption in </a:t>
            </a:r>
            <a:r>
              <a:rPr lang="en-US" dirty="0" err="1">
                <a:latin typeface="Times New Roman" panose="02020603050405020304" pitchFamily="18" charset="0"/>
                <a:cs typeface="Times New Roman" panose="02020603050405020304" pitchFamily="18" charset="0"/>
              </a:rPr>
              <a:t>Graetzel</a:t>
            </a:r>
            <a:r>
              <a:rPr lang="en-US" dirty="0">
                <a:latin typeface="Times New Roman" panose="02020603050405020304" pitchFamily="18" charset="0"/>
                <a:cs typeface="Times New Roman" panose="02020603050405020304" pitchFamily="18" charset="0"/>
              </a:rPr>
              <a:t> cells</a:t>
            </a:r>
          </a:p>
          <a:p>
            <a:r>
              <a:rPr lang="en-US" dirty="0">
                <a:latin typeface="Times New Roman" panose="02020603050405020304" pitchFamily="18" charset="0"/>
                <a:cs typeface="Times New Roman" panose="02020603050405020304" pitchFamily="18" charset="0"/>
              </a:rPr>
              <a:t>These are the most promising low-temperature formation PV devices </a:t>
            </a:r>
          </a:p>
          <a:p>
            <a:r>
              <a:rPr lang="en-US" dirty="0">
                <a:latin typeface="Times New Roman" panose="02020603050405020304" pitchFamily="18" charset="0"/>
                <a:cs typeface="Times New Roman" panose="02020603050405020304" pitchFamily="18" charset="0"/>
              </a:rPr>
              <a:t>(silicon solar cells require high temperature reduction of silica and chemical purification)</a:t>
            </a:r>
          </a:p>
        </p:txBody>
      </p:sp>
      <p:pic>
        <p:nvPicPr>
          <p:cNvPr id="5" name="Picture 4">
            <a:extLst>
              <a:ext uri="{FF2B5EF4-FFF2-40B4-BE49-F238E27FC236}">
                <a16:creationId xmlns:a16="http://schemas.microsoft.com/office/drawing/2014/main" id="{864E5258-A750-F74B-81EE-D1C387EC094D}"/>
              </a:ext>
            </a:extLst>
          </p:cNvPr>
          <p:cNvPicPr>
            <a:picLocks noChangeAspect="1"/>
          </p:cNvPicPr>
          <p:nvPr/>
        </p:nvPicPr>
        <p:blipFill>
          <a:blip r:embed="rId2"/>
          <a:stretch>
            <a:fillRect/>
          </a:stretch>
        </p:blipFill>
        <p:spPr>
          <a:xfrm>
            <a:off x="2610708" y="3306119"/>
            <a:ext cx="2794000" cy="2692400"/>
          </a:xfrm>
          <a:prstGeom prst="rect">
            <a:avLst/>
          </a:prstGeom>
        </p:spPr>
      </p:pic>
      <p:sp>
        <p:nvSpPr>
          <p:cNvPr id="6" name="TextBox 5">
            <a:extLst>
              <a:ext uri="{FF2B5EF4-FFF2-40B4-BE49-F238E27FC236}">
                <a16:creationId xmlns:a16="http://schemas.microsoft.com/office/drawing/2014/main" id="{C926D8DD-F390-C64C-8031-607B09EAD9E2}"/>
              </a:ext>
            </a:extLst>
          </p:cNvPr>
          <p:cNvSpPr txBox="1"/>
          <p:nvPr/>
        </p:nvSpPr>
        <p:spPr>
          <a:xfrm>
            <a:off x="6796216" y="3521676"/>
            <a:ext cx="4930346" cy="230832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Cubic/Orthorhombic-like structure</a:t>
            </a:r>
          </a:p>
          <a:p>
            <a:r>
              <a:rPr lang="en-US" dirty="0">
                <a:latin typeface="Times New Roman" panose="02020603050405020304" pitchFamily="18" charset="0"/>
                <a:cs typeface="Times New Roman" panose="02020603050405020304" pitchFamily="18" charset="0"/>
              </a:rPr>
              <a:t>Can accommodate many transition metals</a:t>
            </a:r>
          </a:p>
          <a:p>
            <a:r>
              <a:rPr lang="en-US" dirty="0">
                <a:latin typeface="Times New Roman" panose="02020603050405020304" pitchFamily="18" charset="0"/>
                <a:cs typeface="Times New Roman" panose="02020603050405020304" pitchFamily="18" charset="0"/>
              </a:rPr>
              <a:t>ABX</a:t>
            </a:r>
            <a:r>
              <a:rPr lang="en-US" baseline="-25000" dirty="0">
                <a:latin typeface="Times New Roman" panose="02020603050405020304" pitchFamily="18" charset="0"/>
                <a:cs typeface="Times New Roman" panose="02020603050405020304" pitchFamily="18" charset="0"/>
              </a:rPr>
              <a:t>3</a:t>
            </a:r>
          </a:p>
          <a:p>
            <a:r>
              <a:rPr lang="en-US" dirty="0">
                <a:latin typeface="Times New Roman" panose="02020603050405020304" pitchFamily="18" charset="0"/>
                <a:cs typeface="Times New Roman" panose="02020603050405020304" pitchFamily="18" charset="0"/>
              </a:rPr>
              <a:t>A is much larger than B cations, X is anion (oxide)</a:t>
            </a:r>
          </a:p>
          <a:p>
            <a:r>
              <a:rPr lang="en-US" dirty="0">
                <a:latin typeface="Times New Roman" panose="02020603050405020304" pitchFamily="18" charset="0"/>
                <a:cs typeface="Times New Roman" panose="02020603050405020304" pitchFamily="18" charset="0"/>
              </a:rPr>
              <a:t>B has 6-fold coordination surrounded by octahedron of anions</a:t>
            </a:r>
          </a:p>
          <a:p>
            <a:r>
              <a:rPr lang="en-US" dirty="0">
                <a:latin typeface="Times New Roman" panose="02020603050405020304" pitchFamily="18" charset="0"/>
                <a:cs typeface="Times New Roman" panose="02020603050405020304" pitchFamily="18" charset="0"/>
              </a:rPr>
              <a:t>A has 12-fold </a:t>
            </a:r>
            <a:r>
              <a:rPr lang="en-US" dirty="0" err="1">
                <a:latin typeface="Times New Roman" panose="02020603050405020304" pitchFamily="18" charset="0"/>
                <a:cs typeface="Times New Roman" panose="02020603050405020304" pitchFamily="18" charset="0"/>
              </a:rPr>
              <a:t>cubahedral</a:t>
            </a:r>
            <a:r>
              <a:rPr lang="en-US" dirty="0">
                <a:latin typeface="Times New Roman" panose="02020603050405020304" pitchFamily="18" charset="0"/>
                <a:cs typeface="Times New Roman" panose="02020603050405020304" pitchFamily="18" charset="0"/>
              </a:rPr>
              <a:t> coordination</a:t>
            </a:r>
          </a:p>
          <a:p>
            <a:endParaRPr lang="en-US"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C69FDC0-95F9-E04F-9A35-7A0093EA5B3D}"/>
              </a:ext>
            </a:extLst>
          </p:cNvPr>
          <p:cNvSpPr txBox="1"/>
          <p:nvPr/>
        </p:nvSpPr>
        <p:spPr>
          <a:xfrm>
            <a:off x="521109" y="4214173"/>
            <a:ext cx="1954381"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Red O</a:t>
            </a:r>
            <a:r>
              <a:rPr lang="en-US" baseline="30000" dirty="0">
                <a:latin typeface="Times New Roman" panose="02020603050405020304" pitchFamily="18" charset="0"/>
                <a:cs typeface="Times New Roman" panose="02020603050405020304" pitchFamily="18" charset="0"/>
              </a:rPr>
              <a:t>2-</a:t>
            </a:r>
          </a:p>
          <a:p>
            <a:r>
              <a:rPr lang="en-US" dirty="0">
                <a:latin typeface="Times New Roman" panose="02020603050405020304" pitchFamily="18" charset="0"/>
                <a:cs typeface="Times New Roman" panose="02020603050405020304" pitchFamily="18" charset="0"/>
              </a:rPr>
              <a:t>Blue Ti</a:t>
            </a:r>
            <a:r>
              <a:rPr lang="en-US" baseline="30000" dirty="0">
                <a:latin typeface="Times New Roman" panose="02020603050405020304" pitchFamily="18" charset="0"/>
                <a:cs typeface="Times New Roman" panose="02020603050405020304" pitchFamily="18" charset="0"/>
              </a:rPr>
              <a:t>4+</a:t>
            </a:r>
          </a:p>
          <a:p>
            <a:r>
              <a:rPr lang="en-US" dirty="0">
                <a:latin typeface="Times New Roman" panose="02020603050405020304" pitchFamily="18" charset="0"/>
                <a:cs typeface="Times New Roman" panose="02020603050405020304" pitchFamily="18" charset="0"/>
              </a:rPr>
              <a:t>Green Ca</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or Ba</a:t>
            </a:r>
            <a:r>
              <a:rPr lang="en-US" baseline="30000" dirty="0">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13914185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57517D-DF82-F74B-9993-7384EA8606FC}"/>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49</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8C0F84E-3CDD-EE4A-A654-C63FE0DD2609}"/>
              </a:ext>
            </a:extLst>
          </p:cNvPr>
          <p:cNvPicPr>
            <a:picLocks noChangeAspect="1"/>
          </p:cNvPicPr>
          <p:nvPr/>
        </p:nvPicPr>
        <p:blipFill>
          <a:blip r:embed="rId2"/>
          <a:stretch>
            <a:fillRect/>
          </a:stretch>
        </p:blipFill>
        <p:spPr>
          <a:xfrm>
            <a:off x="133865" y="0"/>
            <a:ext cx="11924270" cy="6858000"/>
          </a:xfrm>
          <a:prstGeom prst="rect">
            <a:avLst/>
          </a:prstGeom>
        </p:spPr>
      </p:pic>
      <p:pic>
        <p:nvPicPr>
          <p:cNvPr id="4" name="Picture 3">
            <a:extLst>
              <a:ext uri="{FF2B5EF4-FFF2-40B4-BE49-F238E27FC236}">
                <a16:creationId xmlns:a16="http://schemas.microsoft.com/office/drawing/2014/main" id="{CF1FFF11-7C05-2544-9B60-6160C2304E8E}"/>
              </a:ext>
            </a:extLst>
          </p:cNvPr>
          <p:cNvPicPr>
            <a:picLocks noChangeAspect="1"/>
          </p:cNvPicPr>
          <p:nvPr/>
        </p:nvPicPr>
        <p:blipFill>
          <a:blip r:embed="rId3"/>
          <a:stretch>
            <a:fillRect/>
          </a:stretch>
        </p:blipFill>
        <p:spPr>
          <a:xfrm>
            <a:off x="9079299" y="1725570"/>
            <a:ext cx="2532568" cy="795209"/>
          </a:xfrm>
          <a:prstGeom prst="rect">
            <a:avLst/>
          </a:prstGeom>
        </p:spPr>
      </p:pic>
      <p:sp>
        <p:nvSpPr>
          <p:cNvPr id="5" name="TextBox 4">
            <a:extLst>
              <a:ext uri="{FF2B5EF4-FFF2-40B4-BE49-F238E27FC236}">
                <a16:creationId xmlns:a16="http://schemas.microsoft.com/office/drawing/2014/main" id="{205524CB-3E09-864C-8704-D3B00AAF89AA}"/>
              </a:ext>
            </a:extLst>
          </p:cNvPr>
          <p:cNvSpPr txBox="1"/>
          <p:nvPr/>
        </p:nvSpPr>
        <p:spPr>
          <a:xfrm flipH="1">
            <a:off x="9251502" y="2953265"/>
            <a:ext cx="2102297"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 = 1 Perfect Cubic</a:t>
            </a:r>
          </a:p>
          <a:p>
            <a:r>
              <a:rPr lang="en-US" dirty="0">
                <a:latin typeface="Times New Roman" panose="02020603050405020304" pitchFamily="18" charset="0"/>
                <a:cs typeface="Times New Roman" panose="02020603050405020304" pitchFamily="18" charset="0"/>
              </a:rPr>
              <a:t>0.8 &lt; t &lt; 1.1</a:t>
            </a:r>
          </a:p>
        </p:txBody>
      </p:sp>
      <p:sp>
        <p:nvSpPr>
          <p:cNvPr id="6" name="TextBox 5">
            <a:extLst>
              <a:ext uri="{FF2B5EF4-FFF2-40B4-BE49-F238E27FC236}">
                <a16:creationId xmlns:a16="http://schemas.microsoft.com/office/drawing/2014/main" id="{19723617-77C9-B23B-5541-18007F31583D}"/>
              </a:ext>
            </a:extLst>
          </p:cNvPr>
          <p:cNvSpPr txBox="1"/>
          <p:nvPr/>
        </p:nvSpPr>
        <p:spPr>
          <a:xfrm>
            <a:off x="0" y="1725570"/>
            <a:ext cx="3442481"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 is simple cubic</a:t>
            </a:r>
          </a:p>
          <a:p>
            <a:r>
              <a:rPr lang="en-US" dirty="0">
                <a:latin typeface="Times New Roman" panose="02020603050405020304" pitchFamily="18" charset="0"/>
                <a:cs typeface="Times New Roman" panose="02020603050405020304" pitchFamily="18" charset="0"/>
              </a:rPr>
              <a:t>With O in the face center positions</a:t>
            </a:r>
          </a:p>
          <a:p>
            <a:r>
              <a:rPr lang="en-US" dirty="0">
                <a:latin typeface="Times New Roman" panose="02020603050405020304" pitchFamily="18" charset="0"/>
                <a:cs typeface="Times New Roman" panose="02020603050405020304" pitchFamily="18" charset="0"/>
              </a:rPr>
              <a:t>And B in the body center positions</a:t>
            </a:r>
          </a:p>
        </p:txBody>
      </p:sp>
    </p:spTree>
    <p:extLst>
      <p:ext uri="{BB962C8B-B14F-4D97-AF65-F5344CB8AC3E}">
        <p14:creationId xmlns:p14="http://schemas.microsoft.com/office/powerpoint/2010/main" val="153095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2ACC503-CCC0-B24A-BBC7-24B8FC6C9A5F}"/>
              </a:ext>
            </a:extLst>
          </p:cNvPr>
          <p:cNvSpPr txBox="1"/>
          <p:nvPr/>
        </p:nvSpPr>
        <p:spPr>
          <a:xfrm>
            <a:off x="3555051" y="546931"/>
            <a:ext cx="291137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Ellingham Diagrams</a:t>
            </a:r>
          </a:p>
        </p:txBody>
      </p:sp>
      <p:sp>
        <p:nvSpPr>
          <p:cNvPr id="11" name="Slide Number Placeholder 10">
            <a:extLst>
              <a:ext uri="{FF2B5EF4-FFF2-40B4-BE49-F238E27FC236}">
                <a16:creationId xmlns:a16="http://schemas.microsoft.com/office/drawing/2014/main" id="{E84FFC91-BADE-6D48-9CD8-3DA3EE6E09A9}"/>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5</a:t>
            </a:fld>
            <a:endParaRPr lang="en-US">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5C3DFE25-7DB9-2F7F-EBAC-7A32EA68A9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0"/>
            <a:ext cx="60944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340A65C-145B-9D90-5788-64412AD5DC42}"/>
              </a:ext>
            </a:extLst>
          </p:cNvPr>
          <p:cNvSpPr txBox="1"/>
          <p:nvPr/>
        </p:nvSpPr>
        <p:spPr>
          <a:xfrm>
            <a:off x="437326" y="306957"/>
            <a:ext cx="2452915" cy="6463308"/>
          </a:xfrm>
          <a:prstGeom prst="rect">
            <a:avLst/>
          </a:prstGeom>
          <a:noFill/>
        </p:spPr>
        <p:txBody>
          <a:bodyPr wrap="square" rtlCol="0">
            <a:spAutoFit/>
          </a:bodyPr>
          <a:lstStyle/>
          <a:p>
            <a:pPr marL="342900" indent="-342900">
              <a:buAutoNum type="arabicPeriod"/>
            </a:pPr>
            <a:r>
              <a:rPr lang="en-US" dirty="0"/>
              <a:t>Ease of Reduction</a:t>
            </a:r>
            <a:endParaRPr lang="en-US" baseline="-25000" dirty="0"/>
          </a:p>
          <a:p>
            <a:endParaRPr lang="en-US" dirty="0"/>
          </a:p>
          <a:p>
            <a:r>
              <a:rPr lang="en-US" dirty="0"/>
              <a:t>Top are most easily reduced</a:t>
            </a:r>
          </a:p>
          <a:p>
            <a:endParaRPr lang="en-US" dirty="0"/>
          </a:p>
          <a:p>
            <a:r>
              <a:rPr lang="en-US" dirty="0"/>
              <a:t>If the curve is below, it will drive the higher curve to reduction (reverse)</a:t>
            </a:r>
          </a:p>
          <a:p>
            <a:endParaRPr lang="en-US" dirty="0"/>
          </a:p>
          <a:p>
            <a:r>
              <a:rPr lang="en-US" dirty="0"/>
              <a:t>High temperatures are needed to reduce iron oxide with carbon (coke)</a:t>
            </a:r>
          </a:p>
          <a:p>
            <a:endParaRPr lang="en-US" dirty="0"/>
          </a:p>
          <a:p>
            <a:r>
              <a:rPr lang="en-US" dirty="0" err="1"/>
              <a:t>Magnesothermal</a:t>
            </a:r>
            <a:r>
              <a:rPr lang="en-US" dirty="0"/>
              <a:t> reduction, use magnesium metal to reduce titania or silica to titanium metal or silica metal</a:t>
            </a:r>
          </a:p>
          <a:p>
            <a:endParaRPr lang="en-US" dirty="0"/>
          </a:p>
          <a:p>
            <a:endParaRPr lang="en-US" dirty="0"/>
          </a:p>
        </p:txBody>
      </p:sp>
    </p:spTree>
    <p:extLst>
      <p:ext uri="{BB962C8B-B14F-4D97-AF65-F5344CB8AC3E}">
        <p14:creationId xmlns:p14="http://schemas.microsoft.com/office/powerpoint/2010/main" val="1903928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6F9A3E-7DE2-A349-8813-68407E5E6696}"/>
              </a:ext>
            </a:extLst>
          </p:cNvPr>
          <p:cNvSpPr>
            <a:spLocks noGrp="1"/>
          </p:cNvSpPr>
          <p:nvPr>
            <p:ph type="sldNum" sz="quarter" idx="12"/>
          </p:nvPr>
        </p:nvSpPr>
        <p:spPr/>
        <p:txBody>
          <a:bodyPr/>
          <a:lstStyle/>
          <a:p>
            <a:fld id="{A9BA3742-A031-AB4B-BFFE-24095D5D1789}" type="slidenum">
              <a:rPr lang="en-US" smtClean="0"/>
              <a:t>50</a:t>
            </a:fld>
            <a:endParaRPr lang="en-US"/>
          </a:p>
        </p:txBody>
      </p:sp>
      <p:pic>
        <p:nvPicPr>
          <p:cNvPr id="3" name="Picture 2">
            <a:extLst>
              <a:ext uri="{FF2B5EF4-FFF2-40B4-BE49-F238E27FC236}">
                <a16:creationId xmlns:a16="http://schemas.microsoft.com/office/drawing/2014/main" id="{FA823F07-AA4C-F949-8558-37973AC9DBEF}"/>
              </a:ext>
            </a:extLst>
          </p:cNvPr>
          <p:cNvPicPr>
            <a:picLocks noChangeAspect="1"/>
          </p:cNvPicPr>
          <p:nvPr/>
        </p:nvPicPr>
        <p:blipFill>
          <a:blip r:embed="rId2"/>
          <a:stretch>
            <a:fillRect/>
          </a:stretch>
        </p:blipFill>
        <p:spPr>
          <a:xfrm>
            <a:off x="2156670" y="1"/>
            <a:ext cx="10035330" cy="6858000"/>
          </a:xfrm>
          <a:prstGeom prst="rect">
            <a:avLst/>
          </a:prstGeom>
        </p:spPr>
      </p:pic>
      <p:pic>
        <p:nvPicPr>
          <p:cNvPr id="4" name="Picture 3">
            <a:extLst>
              <a:ext uri="{FF2B5EF4-FFF2-40B4-BE49-F238E27FC236}">
                <a16:creationId xmlns:a16="http://schemas.microsoft.com/office/drawing/2014/main" id="{8CE5B132-1754-2F47-90D8-27CA7F01B200}"/>
              </a:ext>
            </a:extLst>
          </p:cNvPr>
          <p:cNvPicPr>
            <a:picLocks noChangeAspect="1"/>
          </p:cNvPicPr>
          <p:nvPr/>
        </p:nvPicPr>
        <p:blipFill>
          <a:blip r:embed="rId3"/>
          <a:stretch>
            <a:fillRect/>
          </a:stretch>
        </p:blipFill>
        <p:spPr>
          <a:xfrm>
            <a:off x="651991" y="3150587"/>
            <a:ext cx="2532568" cy="795209"/>
          </a:xfrm>
          <a:prstGeom prst="rect">
            <a:avLst/>
          </a:prstGeom>
        </p:spPr>
      </p:pic>
      <p:pic>
        <p:nvPicPr>
          <p:cNvPr id="5" name="Picture 4">
            <a:extLst>
              <a:ext uri="{FF2B5EF4-FFF2-40B4-BE49-F238E27FC236}">
                <a16:creationId xmlns:a16="http://schemas.microsoft.com/office/drawing/2014/main" id="{0F1003E7-0ABA-4449-BF20-309CBBA7EE1A}"/>
              </a:ext>
            </a:extLst>
          </p:cNvPr>
          <p:cNvPicPr>
            <a:picLocks noChangeAspect="1"/>
          </p:cNvPicPr>
          <p:nvPr/>
        </p:nvPicPr>
        <p:blipFill>
          <a:blip r:embed="rId4"/>
          <a:stretch>
            <a:fillRect/>
          </a:stretch>
        </p:blipFill>
        <p:spPr>
          <a:xfrm>
            <a:off x="0" y="654908"/>
            <a:ext cx="4125151" cy="2372497"/>
          </a:xfrm>
          <a:prstGeom prst="rect">
            <a:avLst/>
          </a:prstGeom>
        </p:spPr>
      </p:pic>
    </p:spTree>
    <p:extLst>
      <p:ext uri="{BB962C8B-B14F-4D97-AF65-F5344CB8AC3E}">
        <p14:creationId xmlns:p14="http://schemas.microsoft.com/office/powerpoint/2010/main" val="7355943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C789B9-E49A-6644-9175-29A1F6964A16}"/>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51</a:t>
            </a:fld>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38C2FE1-1416-C340-96AB-F4E2D4BAEBFF}"/>
              </a:ext>
            </a:extLst>
          </p:cNvPr>
          <p:cNvSpPr txBox="1"/>
          <p:nvPr/>
        </p:nvSpPr>
        <p:spPr>
          <a:xfrm>
            <a:off x="4361935" y="642551"/>
            <a:ext cx="320478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Methyl Ammonium Lead Halide</a:t>
            </a:r>
          </a:p>
        </p:txBody>
      </p:sp>
      <p:pic>
        <p:nvPicPr>
          <p:cNvPr id="4" name="Picture 3">
            <a:extLst>
              <a:ext uri="{FF2B5EF4-FFF2-40B4-BE49-F238E27FC236}">
                <a16:creationId xmlns:a16="http://schemas.microsoft.com/office/drawing/2014/main" id="{DC6D7863-FD72-BF49-8A72-66C5BAA7FC78}"/>
              </a:ext>
            </a:extLst>
          </p:cNvPr>
          <p:cNvPicPr>
            <a:picLocks noChangeAspect="1"/>
          </p:cNvPicPr>
          <p:nvPr/>
        </p:nvPicPr>
        <p:blipFill>
          <a:blip r:embed="rId2"/>
          <a:stretch>
            <a:fillRect/>
          </a:stretch>
        </p:blipFill>
        <p:spPr>
          <a:xfrm>
            <a:off x="4542097" y="1438876"/>
            <a:ext cx="2794000" cy="2794000"/>
          </a:xfrm>
          <a:prstGeom prst="rect">
            <a:avLst/>
          </a:prstGeom>
        </p:spPr>
      </p:pic>
    </p:spTree>
    <p:extLst>
      <p:ext uri="{BB962C8B-B14F-4D97-AF65-F5344CB8AC3E}">
        <p14:creationId xmlns:p14="http://schemas.microsoft.com/office/powerpoint/2010/main" val="12654579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116A33-CF18-9445-A915-114A238E3ED2}"/>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52</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59EF897-158A-0B4A-90C6-50176F0A4865}"/>
              </a:ext>
            </a:extLst>
          </p:cNvPr>
          <p:cNvPicPr>
            <a:picLocks noChangeAspect="1"/>
          </p:cNvPicPr>
          <p:nvPr/>
        </p:nvPicPr>
        <p:blipFill>
          <a:blip r:embed="rId2"/>
          <a:stretch>
            <a:fillRect/>
          </a:stretch>
        </p:blipFill>
        <p:spPr>
          <a:xfrm>
            <a:off x="4550774" y="0"/>
            <a:ext cx="7641226" cy="6858000"/>
          </a:xfrm>
          <a:prstGeom prst="rect">
            <a:avLst/>
          </a:prstGeom>
        </p:spPr>
      </p:pic>
      <p:sp>
        <p:nvSpPr>
          <p:cNvPr id="4" name="Rectangle 3">
            <a:extLst>
              <a:ext uri="{FF2B5EF4-FFF2-40B4-BE49-F238E27FC236}">
                <a16:creationId xmlns:a16="http://schemas.microsoft.com/office/drawing/2014/main" id="{6D5D0D78-E3EE-1742-BE70-6F36ABAA9053}"/>
              </a:ext>
            </a:extLst>
          </p:cNvPr>
          <p:cNvSpPr/>
          <p:nvPr/>
        </p:nvSpPr>
        <p:spPr>
          <a:xfrm>
            <a:off x="0" y="258167"/>
            <a:ext cx="4415481" cy="5909310"/>
          </a:xfrm>
          <a:prstGeom prst="rect">
            <a:avLst/>
          </a:prstGeom>
        </p:spPr>
        <p:txBody>
          <a:bodyPr wrap="square">
            <a:spAutoFit/>
          </a:bodyPr>
          <a:lstStyle/>
          <a:p>
            <a:r>
              <a:rPr lang="en-US" b="0" i="0" u="none" strike="noStrike" dirty="0">
                <a:solidFill>
                  <a:srgbClr val="202122"/>
                </a:solidFill>
                <a:effectLst/>
                <a:latin typeface="Times New Roman" panose="02020603050405020304" pitchFamily="18" charset="0"/>
                <a:cs typeface="Times New Roman" panose="02020603050405020304" pitchFamily="18" charset="0"/>
              </a:rPr>
              <a:t>Schematic of a sensitized perovskite solar cell in which the active layer consist of a layer of </a:t>
            </a:r>
            <a:r>
              <a:rPr lang="en-US" b="0" i="0" u="none" strike="noStrike" dirty="0">
                <a:solidFill>
                  <a:srgbClr val="0B0080"/>
                </a:solidFill>
                <a:effectLst/>
                <a:latin typeface="Times New Roman" panose="02020603050405020304" pitchFamily="18" charset="0"/>
                <a:cs typeface="Times New Roman" panose="02020603050405020304" pitchFamily="18" charset="0"/>
                <a:hlinkClick r:id="rId3" tooltip="Mesoporous material"/>
              </a:rPr>
              <a:t>mesoporous</a:t>
            </a:r>
            <a:r>
              <a:rPr lang="en-US" b="0" i="0" u="none" strike="noStrike" dirty="0">
                <a:solidFill>
                  <a:srgbClr val="202122"/>
                </a:solidFill>
                <a:effectLst/>
                <a:latin typeface="Times New Roman" panose="02020603050405020304" pitchFamily="18" charset="0"/>
                <a:cs typeface="Times New Roman" panose="02020603050405020304" pitchFamily="18" charset="0"/>
              </a:rPr>
              <a:t> </a:t>
            </a:r>
            <a:r>
              <a:rPr lang="en-US" b="0" i="0" u="none" strike="noStrike" dirty="0">
                <a:solidFill>
                  <a:srgbClr val="0B0080"/>
                </a:solidFill>
                <a:effectLst/>
                <a:latin typeface="Times New Roman" panose="02020603050405020304" pitchFamily="18" charset="0"/>
                <a:cs typeface="Times New Roman" panose="02020603050405020304" pitchFamily="18" charset="0"/>
                <a:hlinkClick r:id="rId4" tooltip="Titanium dioxide"/>
              </a:rPr>
              <a:t>TiO</a:t>
            </a:r>
            <a:r>
              <a:rPr lang="en-US" b="0" i="0" u="none" strike="noStrike" baseline="-25000" dirty="0">
                <a:solidFill>
                  <a:srgbClr val="0B0080"/>
                </a:solidFill>
                <a:effectLst/>
                <a:latin typeface="Times New Roman" panose="02020603050405020304" pitchFamily="18" charset="0"/>
                <a:cs typeface="Times New Roman" panose="02020603050405020304" pitchFamily="18" charset="0"/>
                <a:hlinkClick r:id="rId4" tooltip="Titanium dioxide"/>
              </a:rPr>
              <a:t>2</a:t>
            </a:r>
            <a:r>
              <a:rPr lang="en-US" b="0" i="0" u="none" strike="noStrike" dirty="0">
                <a:solidFill>
                  <a:srgbClr val="202122"/>
                </a:solidFill>
                <a:effectLst/>
                <a:latin typeface="Times New Roman" panose="02020603050405020304" pitchFamily="18" charset="0"/>
                <a:cs typeface="Times New Roman" panose="02020603050405020304" pitchFamily="18" charset="0"/>
              </a:rPr>
              <a:t>which is coated with the perovskite absorber. The active layer is contacted with an n-type material for electron extraction and a p-type material for hole extraction. b) Schematic of a </a:t>
            </a:r>
            <a:r>
              <a:rPr lang="en-US" b="0" i="0" u="none" strike="noStrike" dirty="0">
                <a:solidFill>
                  <a:srgbClr val="0B0080"/>
                </a:solidFill>
                <a:effectLst/>
                <a:latin typeface="Times New Roman" panose="02020603050405020304" pitchFamily="18" charset="0"/>
                <a:cs typeface="Times New Roman" panose="02020603050405020304" pitchFamily="18" charset="0"/>
                <a:hlinkClick r:id="rId5" tooltip="Thin-film"/>
              </a:rPr>
              <a:t>thin-film</a:t>
            </a:r>
            <a:r>
              <a:rPr lang="en-US" b="0" i="0" u="none" strike="noStrike" dirty="0">
                <a:solidFill>
                  <a:srgbClr val="202122"/>
                </a:solidFill>
                <a:effectLst/>
                <a:latin typeface="Times New Roman" panose="02020603050405020304" pitchFamily="18" charset="0"/>
                <a:cs typeface="Times New Roman" panose="02020603050405020304" pitchFamily="18" charset="0"/>
              </a:rPr>
              <a:t> perovskite solar cell. In this architecture in which just a flat layer of perovskite is sandwiched between two selective contacts. c) Charge generation and extraction in the sensitized architecture. After light absorption in the perovskite absorber the photogenerated electron is injected into the mesoporous TiO</a:t>
            </a:r>
            <a:r>
              <a:rPr lang="en-US" b="0" i="0" u="none" strike="noStrike" baseline="-25000" dirty="0">
                <a:solidFill>
                  <a:srgbClr val="202122"/>
                </a:solidFill>
                <a:effectLst/>
                <a:latin typeface="Times New Roman" panose="02020603050405020304" pitchFamily="18" charset="0"/>
                <a:cs typeface="Times New Roman" panose="02020603050405020304" pitchFamily="18" charset="0"/>
              </a:rPr>
              <a:t>2</a:t>
            </a:r>
            <a:r>
              <a:rPr lang="en-US" b="0" i="0" u="none" strike="noStrike" dirty="0">
                <a:solidFill>
                  <a:srgbClr val="202122"/>
                </a:solidFill>
                <a:effectLst/>
                <a:latin typeface="Times New Roman" panose="02020603050405020304" pitchFamily="18" charset="0"/>
                <a:cs typeface="Times New Roman" panose="02020603050405020304" pitchFamily="18" charset="0"/>
              </a:rPr>
              <a:t> through which it is extracted. The concomitantly generated hole is transferred to the p-type material. d) Charge generation and extraction in the thin-film architecture. After light absorption both charge generation as well as charge extraction occurs in the perovskite layer.</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58039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A7E196-561E-1144-8395-744A9F7D70A6}"/>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53</a:t>
            </a:fld>
            <a:endParaRPr lang="en-US">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7624078-5974-734E-8B56-6E4B624A1EC6}"/>
              </a:ext>
            </a:extLst>
          </p:cNvPr>
          <p:cNvPicPr>
            <a:picLocks noChangeAspect="1"/>
          </p:cNvPicPr>
          <p:nvPr/>
        </p:nvPicPr>
        <p:blipFill>
          <a:blip r:embed="rId2"/>
          <a:stretch>
            <a:fillRect/>
          </a:stretch>
        </p:blipFill>
        <p:spPr>
          <a:xfrm>
            <a:off x="4479125" y="2018785"/>
            <a:ext cx="3810000" cy="2400300"/>
          </a:xfrm>
          <a:prstGeom prst="rect">
            <a:avLst/>
          </a:prstGeom>
        </p:spPr>
      </p:pic>
      <p:sp>
        <p:nvSpPr>
          <p:cNvPr id="5" name="Rectangle 4">
            <a:extLst>
              <a:ext uri="{FF2B5EF4-FFF2-40B4-BE49-F238E27FC236}">
                <a16:creationId xmlns:a16="http://schemas.microsoft.com/office/drawing/2014/main" id="{D92B0D3E-3987-8542-8616-5AE287A1C09C}"/>
              </a:ext>
            </a:extLst>
          </p:cNvPr>
          <p:cNvSpPr/>
          <p:nvPr/>
        </p:nvSpPr>
        <p:spPr>
          <a:xfrm>
            <a:off x="4561703" y="1489674"/>
            <a:ext cx="3644844" cy="369332"/>
          </a:xfrm>
          <a:prstGeom prst="rect">
            <a:avLst/>
          </a:prstGeom>
        </p:spPr>
        <p:txBody>
          <a:bodyPr wrap="none">
            <a:spAutoFit/>
          </a:bodyPr>
          <a:lstStyle/>
          <a:p>
            <a:r>
              <a:rPr lang="en-US" dirty="0" err="1">
                <a:latin typeface="Times New Roman" panose="02020603050405020304" pitchFamily="18" charset="0"/>
                <a:cs typeface="Times New Roman" panose="02020603050405020304" pitchFamily="18" charset="0"/>
              </a:rPr>
              <a:t>spiro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Ometad</a:t>
            </a:r>
            <a:r>
              <a:rPr lang="en-US" dirty="0">
                <a:latin typeface="Times New Roman" panose="02020603050405020304" pitchFamily="18" charset="0"/>
                <a:cs typeface="Times New Roman" panose="02020603050405020304" pitchFamily="18" charset="0"/>
              </a:rPr>
              <a:t> p-type semi-conductor</a:t>
            </a:r>
          </a:p>
        </p:txBody>
      </p:sp>
    </p:spTree>
    <p:extLst>
      <p:ext uri="{BB962C8B-B14F-4D97-AF65-F5344CB8AC3E}">
        <p14:creationId xmlns:p14="http://schemas.microsoft.com/office/powerpoint/2010/main" val="4701591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6C6D86-BC33-7D40-92CE-3A94019D1FD8}"/>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54</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6CC22D46-4937-AA49-BDDF-D2B8A1E1D193}"/>
              </a:ext>
            </a:extLst>
          </p:cNvPr>
          <p:cNvPicPr>
            <a:picLocks noChangeAspect="1"/>
          </p:cNvPicPr>
          <p:nvPr/>
        </p:nvPicPr>
        <p:blipFill>
          <a:blip r:embed="rId2"/>
          <a:stretch>
            <a:fillRect/>
          </a:stretch>
        </p:blipFill>
        <p:spPr>
          <a:xfrm>
            <a:off x="864973" y="869139"/>
            <a:ext cx="10268465" cy="5487211"/>
          </a:xfrm>
          <a:prstGeom prst="rect">
            <a:avLst/>
          </a:prstGeom>
        </p:spPr>
      </p:pic>
      <p:sp>
        <p:nvSpPr>
          <p:cNvPr id="4" name="TextBox 3">
            <a:extLst>
              <a:ext uri="{FF2B5EF4-FFF2-40B4-BE49-F238E27FC236}">
                <a16:creationId xmlns:a16="http://schemas.microsoft.com/office/drawing/2014/main" id="{A5902CED-71B0-0B4F-8409-28EC56062B6D}"/>
              </a:ext>
            </a:extLst>
          </p:cNvPr>
          <p:cNvSpPr txBox="1"/>
          <p:nvPr/>
        </p:nvSpPr>
        <p:spPr>
          <a:xfrm>
            <a:off x="2471351" y="273181"/>
            <a:ext cx="802963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Enthalpy of Formation versus Number of Valence Electrons</a:t>
            </a:r>
          </a:p>
        </p:txBody>
      </p:sp>
      <p:sp>
        <p:nvSpPr>
          <p:cNvPr id="5" name="Rectangle 4">
            <a:extLst>
              <a:ext uri="{FF2B5EF4-FFF2-40B4-BE49-F238E27FC236}">
                <a16:creationId xmlns:a16="http://schemas.microsoft.com/office/drawing/2014/main" id="{B0361A7D-69FE-1D41-AF18-A216DAE329D0}"/>
              </a:ext>
            </a:extLst>
          </p:cNvPr>
          <p:cNvSpPr/>
          <p:nvPr/>
        </p:nvSpPr>
        <p:spPr>
          <a:xfrm>
            <a:off x="8925697" y="1858418"/>
            <a:ext cx="3266303" cy="1754326"/>
          </a:xfrm>
          <a:prstGeom prst="rect">
            <a:avLst/>
          </a:prstGeom>
        </p:spPr>
        <p:txBody>
          <a:bodyPr wrap="square">
            <a:spAutoFit/>
          </a:bodyPr>
          <a:lstStyle/>
          <a:p>
            <a:r>
              <a:rPr lang="en-US" dirty="0" err="1">
                <a:solidFill>
                  <a:srgbClr val="211E1E"/>
                </a:solidFill>
                <a:latin typeface="Times New Roman" panose="02020603050405020304" pitchFamily="18" charset="0"/>
                <a:cs typeface="Times New Roman" panose="02020603050405020304" pitchFamily="18" charset="0"/>
              </a:rPr>
              <a:t>TiC</a:t>
            </a:r>
            <a:r>
              <a:rPr lang="en-US" dirty="0">
                <a:solidFill>
                  <a:srgbClr val="211E1E"/>
                </a:solidFill>
                <a:latin typeface="Times New Roman" panose="02020603050405020304" pitchFamily="18" charset="0"/>
                <a:cs typeface="Times New Roman" panose="02020603050405020304" pitchFamily="18" charset="0"/>
              </a:rPr>
              <a:t> with </a:t>
            </a:r>
            <a:r>
              <a:rPr lang="en-US" i="1" dirty="0">
                <a:solidFill>
                  <a:srgbClr val="211E1E"/>
                </a:solidFill>
                <a:latin typeface="Times New Roman" panose="02020603050405020304" pitchFamily="18" charset="0"/>
                <a:cs typeface="Times New Roman" panose="02020603050405020304" pitchFamily="18" charset="0"/>
              </a:rPr>
              <a:t>n</a:t>
            </a:r>
            <a:r>
              <a:rPr lang="en-US" sz="1400" dirty="0">
                <a:solidFill>
                  <a:srgbClr val="211E1E"/>
                </a:solidFill>
                <a:effectLst/>
                <a:latin typeface="Times New Roman" panose="02020603050405020304" pitchFamily="18" charset="0"/>
                <a:cs typeface="Times New Roman" panose="02020603050405020304" pitchFamily="18" charset="0"/>
              </a:rPr>
              <a:t>e </a:t>
            </a:r>
            <a:r>
              <a:rPr lang="en-US" dirty="0">
                <a:solidFill>
                  <a:srgbClr val="211E1E"/>
                </a:solidFill>
                <a:latin typeface="Times New Roman" panose="02020603050405020304" pitchFamily="18" charset="0"/>
                <a:cs typeface="Times New Roman" panose="02020603050405020304" pitchFamily="18" charset="0"/>
              </a:rPr>
              <a:t>= 4 has a high enthalpy of formation since the Fermi level falls in a pronounced gap in density of electronic states separating bonding and anti-bonding electron bands. </a:t>
            </a:r>
            <a:endParaRPr lang="en-US"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809C085-7FD5-B449-92C0-3559CEDEEFD5}"/>
              </a:ext>
            </a:extLst>
          </p:cNvPr>
          <p:cNvSpPr txBox="1"/>
          <p:nvPr/>
        </p:nvSpPr>
        <p:spPr>
          <a:xfrm>
            <a:off x="3866606" y="1149531"/>
            <a:ext cx="1375954"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Reduced electrons in bonding state</a:t>
            </a:r>
          </a:p>
        </p:txBody>
      </p:sp>
      <p:sp>
        <p:nvSpPr>
          <p:cNvPr id="7" name="TextBox 6">
            <a:extLst>
              <a:ext uri="{FF2B5EF4-FFF2-40B4-BE49-F238E27FC236}">
                <a16:creationId xmlns:a16="http://schemas.microsoft.com/office/drawing/2014/main" id="{877A20DC-F352-3B4A-B125-F4152DCCCAAB}"/>
              </a:ext>
            </a:extLst>
          </p:cNvPr>
          <p:cNvSpPr txBox="1"/>
          <p:nvPr/>
        </p:nvSpPr>
        <p:spPr>
          <a:xfrm>
            <a:off x="7049589" y="1535252"/>
            <a:ext cx="1432560"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Increased electrons in anti-bonding state</a:t>
            </a:r>
          </a:p>
        </p:txBody>
      </p:sp>
      <p:sp>
        <p:nvSpPr>
          <p:cNvPr id="8" name="TextBox 7">
            <a:extLst>
              <a:ext uri="{FF2B5EF4-FFF2-40B4-BE49-F238E27FC236}">
                <a16:creationId xmlns:a16="http://schemas.microsoft.com/office/drawing/2014/main" id="{D00BAC60-BE91-9F42-B62C-16DF1069B43D}"/>
              </a:ext>
            </a:extLst>
          </p:cNvPr>
          <p:cNvSpPr txBox="1"/>
          <p:nvPr/>
        </p:nvSpPr>
        <p:spPr>
          <a:xfrm>
            <a:off x="3944982" y="4881154"/>
            <a:ext cx="3248298"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Fermi level falls in gap between bonding and anti-bonding at 4</a:t>
            </a:r>
          </a:p>
        </p:txBody>
      </p:sp>
    </p:spTree>
    <p:extLst>
      <p:ext uri="{BB962C8B-B14F-4D97-AF65-F5344CB8AC3E}">
        <p14:creationId xmlns:p14="http://schemas.microsoft.com/office/powerpoint/2010/main" val="5315331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DD840F-C75E-0144-B515-E229CC60B823}"/>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55</a:t>
            </a:fld>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0E9E6E97-9695-004A-BA37-2206C589BBBF}"/>
              </a:ext>
            </a:extLst>
          </p:cNvPr>
          <p:cNvSpPr txBox="1"/>
          <p:nvPr/>
        </p:nvSpPr>
        <p:spPr>
          <a:xfrm>
            <a:off x="2137719" y="188871"/>
            <a:ext cx="8390238" cy="830997"/>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Zeolites (Natural are aluminosilicate rocks, synthetic can be a variety of materials often based on SiO</a:t>
            </a:r>
            <a:r>
              <a:rPr lang="en-US" sz="2400" b="1" baseline="-25000" dirty="0">
                <a:latin typeface="Times New Roman" panose="02020603050405020304" pitchFamily="18" charset="0"/>
                <a:cs typeface="Times New Roman" panose="02020603050405020304" pitchFamily="18" charset="0"/>
              </a:rPr>
              <a:t>2</a:t>
            </a:r>
            <a:r>
              <a:rPr lang="en-US" sz="2400" b="1" dirty="0">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6987F01B-1601-F645-A40B-FEDA9FDED7A4}"/>
              </a:ext>
            </a:extLst>
          </p:cNvPr>
          <p:cNvPicPr>
            <a:picLocks noChangeAspect="1"/>
          </p:cNvPicPr>
          <p:nvPr/>
        </p:nvPicPr>
        <p:blipFill>
          <a:blip r:embed="rId2"/>
          <a:stretch>
            <a:fillRect/>
          </a:stretch>
        </p:blipFill>
        <p:spPr>
          <a:xfrm>
            <a:off x="396875" y="1746937"/>
            <a:ext cx="6879372" cy="3418188"/>
          </a:xfrm>
          <a:prstGeom prst="rect">
            <a:avLst/>
          </a:prstGeom>
        </p:spPr>
      </p:pic>
      <p:sp>
        <p:nvSpPr>
          <p:cNvPr id="5" name="Rectangle 2">
            <a:extLst>
              <a:ext uri="{FF2B5EF4-FFF2-40B4-BE49-F238E27FC236}">
                <a16:creationId xmlns:a16="http://schemas.microsoft.com/office/drawing/2014/main" id="{2600D8F4-89FB-5544-8ACF-50C40C28EE4B}"/>
              </a:ext>
            </a:extLst>
          </p:cNvPr>
          <p:cNvSpPr>
            <a:spLocks noChangeArrowheads="1"/>
          </p:cNvSpPr>
          <p:nvPr/>
        </p:nvSpPr>
        <p:spPr bwMode="auto">
          <a:xfrm>
            <a:off x="7131307" y="2744656"/>
            <a:ext cx="446079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202122"/>
                </a:solidFill>
                <a:effectLst/>
                <a:latin typeface="Times New Roman" panose="02020603050405020304" pitchFamily="18" charset="0"/>
                <a:cs typeface="Times New Roman" panose="02020603050405020304" pitchFamily="18" charset="0"/>
              </a:rPr>
              <a:t>Microscopic structure of a zeolite (</a:t>
            </a:r>
            <a:r>
              <a:rPr kumimoji="0" lang="en-US" altLang="en-US" b="0" i="0" u="none" strike="noStrike" cap="none" normalizeH="0" baseline="0" dirty="0">
                <a:ln>
                  <a:noFill/>
                </a:ln>
                <a:solidFill>
                  <a:srgbClr val="0B0080"/>
                </a:solidFill>
                <a:effectLst/>
                <a:latin typeface="Times New Roman" panose="02020603050405020304" pitchFamily="18" charset="0"/>
                <a:cs typeface="Times New Roman" panose="02020603050405020304" pitchFamily="18" charset="0"/>
                <a:hlinkClick r:id="rId3" tooltip="Mordenite"/>
              </a:rPr>
              <a:t>mordenite</a:t>
            </a:r>
            <a:r>
              <a:rPr kumimoji="0" lang="en-US" altLang="en-US" b="0" i="0" u="none" strike="noStrike" cap="none" normalizeH="0" baseline="0" dirty="0">
                <a:ln>
                  <a:noFill/>
                </a:ln>
                <a:solidFill>
                  <a:srgbClr val="202122"/>
                </a:solidFill>
                <a:effectLst/>
                <a:latin typeface="Times New Roman" panose="02020603050405020304" pitchFamily="18" charset="0"/>
                <a:cs typeface="Times New Roman" panose="02020603050405020304" pitchFamily="18" charset="0"/>
              </a:rPr>
              <a:t>) framework, assembled from   tetrahedra. Sodium is present as an extra-framework cation (in green).</a:t>
            </a:r>
          </a:p>
        </p:txBody>
      </p:sp>
      <p:sp>
        <p:nvSpPr>
          <p:cNvPr id="6" name="AutoShape 3" descr="{\displaystyle {\ce {SiO_4}}}">
            <a:extLst>
              <a:ext uri="{FF2B5EF4-FFF2-40B4-BE49-F238E27FC236}">
                <a16:creationId xmlns:a16="http://schemas.microsoft.com/office/drawing/2014/main" id="{FA09CB26-5F50-4C41-B98E-35DA2D4DAFCE}"/>
              </a:ext>
            </a:extLst>
          </p:cNvPr>
          <p:cNvSpPr>
            <a:spLocks noChangeAspect="1" noChangeArrowheads="1"/>
          </p:cNvSpPr>
          <p:nvPr/>
        </p:nvSpPr>
        <p:spPr bwMode="auto">
          <a:xfrm>
            <a:off x="92075" y="-682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5C44FB3-815A-9A44-9AE1-F755D36B8134}"/>
              </a:ext>
            </a:extLst>
          </p:cNvPr>
          <p:cNvSpPr txBox="1"/>
          <p:nvPr/>
        </p:nvSpPr>
        <p:spPr>
          <a:xfrm>
            <a:off x="7131307" y="4366522"/>
            <a:ext cx="4655331"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Can form </a:t>
            </a:r>
            <a:r>
              <a:rPr lang="en-US" dirty="0" err="1">
                <a:latin typeface="Times New Roman" panose="02020603050405020304" pitchFamily="18" charset="0"/>
                <a:cs typeface="Times New Roman" panose="02020603050405020304" pitchFamily="18" charset="0"/>
              </a:rPr>
              <a:t>meso</a:t>
            </a:r>
            <a:r>
              <a:rPr lang="en-US" dirty="0">
                <a:latin typeface="Times New Roman" panose="02020603050405020304" pitchFamily="18" charset="0"/>
                <a:cs typeface="Times New Roman" panose="02020603050405020304" pitchFamily="18" charset="0"/>
              </a:rPr>
              <a:t> or micro pores (colloidal- or </a:t>
            </a:r>
            <a:r>
              <a:rPr lang="en-US" dirty="0" err="1">
                <a:latin typeface="Times New Roman" panose="02020603050405020304" pitchFamily="18" charset="0"/>
                <a:cs typeface="Times New Roman" panose="02020603050405020304" pitchFamily="18" charset="0"/>
              </a:rPr>
              <a:t>nano</a:t>
            </a:r>
            <a:r>
              <a:rPr lang="en-US" dirty="0">
                <a:latin typeface="Times New Roman" panose="02020603050405020304" pitchFamily="18" charset="0"/>
                <a:cs typeface="Times New Roman" panose="02020603050405020304" pitchFamily="18" charset="0"/>
              </a:rPr>
              <a:t>-scale) (These are terms from gas adsorption field.)</a:t>
            </a:r>
          </a:p>
        </p:txBody>
      </p:sp>
    </p:spTree>
    <p:extLst>
      <p:ext uri="{BB962C8B-B14F-4D97-AF65-F5344CB8AC3E}">
        <p14:creationId xmlns:p14="http://schemas.microsoft.com/office/powerpoint/2010/main" val="6298640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3FFFB1-4F62-3F4C-B47A-4B69075501EF}"/>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56</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0193047-F037-A645-AF63-2B89B0735AF2}"/>
              </a:ext>
            </a:extLst>
          </p:cNvPr>
          <p:cNvPicPr>
            <a:picLocks noChangeAspect="1"/>
          </p:cNvPicPr>
          <p:nvPr/>
        </p:nvPicPr>
        <p:blipFill>
          <a:blip r:embed="rId2"/>
          <a:stretch>
            <a:fillRect/>
          </a:stretch>
        </p:blipFill>
        <p:spPr>
          <a:xfrm>
            <a:off x="4075573" y="0"/>
            <a:ext cx="7179469" cy="6858000"/>
          </a:xfrm>
          <a:prstGeom prst="rect">
            <a:avLst/>
          </a:prstGeom>
        </p:spPr>
      </p:pic>
      <p:sp>
        <p:nvSpPr>
          <p:cNvPr id="4" name="TextBox 3">
            <a:extLst>
              <a:ext uri="{FF2B5EF4-FFF2-40B4-BE49-F238E27FC236}">
                <a16:creationId xmlns:a16="http://schemas.microsoft.com/office/drawing/2014/main" id="{74F243CC-E1F3-1845-A28F-5D23BF6DEDA5}"/>
              </a:ext>
            </a:extLst>
          </p:cNvPr>
          <p:cNvSpPr txBox="1"/>
          <p:nvPr/>
        </p:nvSpPr>
        <p:spPr>
          <a:xfrm flipH="1">
            <a:off x="1371599" y="749311"/>
            <a:ext cx="2965622" cy="2031325"/>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Synthetic Zeolites can have </a:t>
            </a:r>
            <a:r>
              <a:rPr lang="en-US" dirty="0" err="1">
                <a:latin typeface="Times New Roman" panose="02020603050405020304" pitchFamily="18" charset="0"/>
                <a:cs typeface="Times New Roman" panose="02020603050405020304" pitchFamily="18" charset="0"/>
              </a:rPr>
              <a:t>meso</a:t>
            </a:r>
            <a:r>
              <a:rPr lang="en-US" dirty="0">
                <a:latin typeface="Times New Roman" panose="02020603050405020304" pitchFamily="18" charset="0"/>
                <a:cs typeface="Times New Roman" panose="02020603050405020304" pitchFamily="18" charset="0"/>
              </a:rPr>
              <a:t> (colloidal) or micro (</a:t>
            </a:r>
            <a:r>
              <a:rPr lang="en-US" dirty="0" err="1">
                <a:latin typeface="Times New Roman" panose="02020603050405020304" pitchFamily="18" charset="0"/>
                <a:cs typeface="Times New Roman" panose="02020603050405020304" pitchFamily="18" charset="0"/>
              </a:rPr>
              <a:t>nano</a:t>
            </a:r>
            <a:r>
              <a:rPr lang="en-US" dirty="0">
                <a:latin typeface="Times New Roman" panose="02020603050405020304" pitchFamily="18" charset="0"/>
                <a:cs typeface="Times New Roman" panose="02020603050405020304" pitchFamily="18" charset="0"/>
              </a:rPr>
              <a:t>) pores depending on the templating material and synthesis conditions.  Usually start with TEOS and a surfactant or block copolymer</a:t>
            </a:r>
          </a:p>
        </p:txBody>
      </p:sp>
      <p:pic>
        <p:nvPicPr>
          <p:cNvPr id="5" name="Picture 4">
            <a:extLst>
              <a:ext uri="{FF2B5EF4-FFF2-40B4-BE49-F238E27FC236}">
                <a16:creationId xmlns:a16="http://schemas.microsoft.com/office/drawing/2014/main" id="{A0DEB07D-9A12-0C46-8D8E-AA867445E845}"/>
              </a:ext>
            </a:extLst>
          </p:cNvPr>
          <p:cNvPicPr>
            <a:picLocks noChangeAspect="1"/>
          </p:cNvPicPr>
          <p:nvPr/>
        </p:nvPicPr>
        <p:blipFill>
          <a:blip r:embed="rId3"/>
          <a:stretch>
            <a:fillRect/>
          </a:stretch>
        </p:blipFill>
        <p:spPr>
          <a:xfrm>
            <a:off x="576268" y="3180503"/>
            <a:ext cx="3499305" cy="3277630"/>
          </a:xfrm>
          <a:prstGeom prst="rect">
            <a:avLst/>
          </a:prstGeom>
        </p:spPr>
      </p:pic>
      <p:sp>
        <p:nvSpPr>
          <p:cNvPr id="6" name="TextBox 5">
            <a:extLst>
              <a:ext uri="{FF2B5EF4-FFF2-40B4-BE49-F238E27FC236}">
                <a16:creationId xmlns:a16="http://schemas.microsoft.com/office/drawing/2014/main" id="{762FE39C-AC45-8840-B2F1-43B24A4DD4F1}"/>
              </a:ext>
            </a:extLst>
          </p:cNvPr>
          <p:cNvSpPr txBox="1"/>
          <p:nvPr/>
        </p:nvSpPr>
        <p:spPr>
          <a:xfrm>
            <a:off x="2483708" y="222422"/>
            <a:ext cx="141372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Reference 29</a:t>
            </a:r>
          </a:p>
        </p:txBody>
      </p:sp>
    </p:spTree>
    <p:extLst>
      <p:ext uri="{BB962C8B-B14F-4D97-AF65-F5344CB8AC3E}">
        <p14:creationId xmlns:p14="http://schemas.microsoft.com/office/powerpoint/2010/main" val="13637750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E2E47A-9EC0-B541-A648-FF14C3637B4C}"/>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57</a:t>
            </a:fld>
            <a:endParaRPr lang="en-US">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D2B0E0DF-1DB0-AB46-AB02-2F23BC818ED9}"/>
              </a:ext>
            </a:extLst>
          </p:cNvPr>
          <p:cNvGrpSpPr/>
          <p:nvPr/>
        </p:nvGrpSpPr>
        <p:grpSpPr>
          <a:xfrm>
            <a:off x="0" y="243300"/>
            <a:ext cx="12192000" cy="6478175"/>
            <a:chOff x="0" y="243300"/>
            <a:chExt cx="12192000" cy="6478175"/>
          </a:xfrm>
        </p:grpSpPr>
        <p:grpSp>
          <p:nvGrpSpPr>
            <p:cNvPr id="5" name="Group 4">
              <a:extLst>
                <a:ext uri="{FF2B5EF4-FFF2-40B4-BE49-F238E27FC236}">
                  <a16:creationId xmlns:a16="http://schemas.microsoft.com/office/drawing/2014/main" id="{0A76C506-30EF-E341-849B-8FF5B7038F36}"/>
                </a:ext>
              </a:extLst>
            </p:cNvPr>
            <p:cNvGrpSpPr/>
            <p:nvPr/>
          </p:nvGrpSpPr>
          <p:grpSpPr>
            <a:xfrm>
              <a:off x="0" y="243300"/>
              <a:ext cx="12192000" cy="6478175"/>
              <a:chOff x="0" y="189912"/>
              <a:chExt cx="12192000" cy="6478175"/>
            </a:xfrm>
          </p:grpSpPr>
          <p:pic>
            <p:nvPicPr>
              <p:cNvPr id="3" name="Picture 2">
                <a:extLst>
                  <a:ext uri="{FF2B5EF4-FFF2-40B4-BE49-F238E27FC236}">
                    <a16:creationId xmlns:a16="http://schemas.microsoft.com/office/drawing/2014/main" id="{55E1A7C7-DC50-924D-BB31-0258A09D64FA}"/>
                  </a:ext>
                </a:extLst>
              </p:cNvPr>
              <p:cNvPicPr>
                <a:picLocks noChangeAspect="1"/>
              </p:cNvPicPr>
              <p:nvPr/>
            </p:nvPicPr>
            <p:blipFill>
              <a:blip r:embed="rId2"/>
              <a:stretch>
                <a:fillRect/>
              </a:stretch>
            </p:blipFill>
            <p:spPr>
              <a:xfrm>
                <a:off x="0" y="189912"/>
                <a:ext cx="12192000" cy="6478175"/>
              </a:xfrm>
              <a:prstGeom prst="rect">
                <a:avLst/>
              </a:prstGeom>
            </p:spPr>
          </p:pic>
          <p:sp>
            <p:nvSpPr>
              <p:cNvPr id="4" name="TextBox 3">
                <a:extLst>
                  <a:ext uri="{FF2B5EF4-FFF2-40B4-BE49-F238E27FC236}">
                    <a16:creationId xmlns:a16="http://schemas.microsoft.com/office/drawing/2014/main" id="{CC553F52-987F-844A-AE0F-083F6BE3F047}"/>
                  </a:ext>
                </a:extLst>
              </p:cNvPr>
              <p:cNvSpPr txBox="1"/>
              <p:nvPr/>
            </p:nvSpPr>
            <p:spPr>
              <a:xfrm>
                <a:off x="7957752" y="5202195"/>
                <a:ext cx="1597873"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Molar Volume</a:t>
                </a:r>
              </a:p>
            </p:txBody>
          </p:sp>
        </p:grpSp>
        <p:sp>
          <p:nvSpPr>
            <p:cNvPr id="6" name="TextBox 5">
              <a:extLst>
                <a:ext uri="{FF2B5EF4-FFF2-40B4-BE49-F238E27FC236}">
                  <a16:creationId xmlns:a16="http://schemas.microsoft.com/office/drawing/2014/main" id="{693E598C-F2A7-F042-B11B-E6CDF7A89194}"/>
                </a:ext>
              </a:extLst>
            </p:cNvPr>
            <p:cNvSpPr txBox="1"/>
            <p:nvPr/>
          </p:nvSpPr>
          <p:spPr>
            <a:xfrm>
              <a:off x="704335" y="2574166"/>
              <a:ext cx="1902941" cy="646331"/>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Enthalpy relative to quartz</a:t>
              </a:r>
            </a:p>
          </p:txBody>
        </p:sp>
      </p:grpSp>
      <p:sp>
        <p:nvSpPr>
          <p:cNvPr id="8" name="TextBox 7">
            <a:extLst>
              <a:ext uri="{FF2B5EF4-FFF2-40B4-BE49-F238E27FC236}">
                <a16:creationId xmlns:a16="http://schemas.microsoft.com/office/drawing/2014/main" id="{7D5BEB50-C833-F24D-865F-F31791114407}"/>
              </a:ext>
            </a:extLst>
          </p:cNvPr>
          <p:cNvSpPr txBox="1"/>
          <p:nvPr/>
        </p:nvSpPr>
        <p:spPr>
          <a:xfrm>
            <a:off x="704336" y="568411"/>
            <a:ext cx="2113006" cy="1477328"/>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Surface effect as we saw earlier except that this is on a molecular/</a:t>
            </a:r>
            <a:r>
              <a:rPr lang="en-US" b="1" dirty="0" err="1">
                <a:latin typeface="Times New Roman" panose="02020603050405020304" pitchFamily="18" charset="0"/>
                <a:cs typeface="Times New Roman" panose="02020603050405020304" pitchFamily="18" charset="0"/>
              </a:rPr>
              <a:t>nano</a:t>
            </a:r>
            <a:r>
              <a:rPr lang="en-US" b="1" dirty="0">
                <a:latin typeface="Times New Roman" panose="02020603050405020304" pitchFamily="18" charset="0"/>
                <a:cs typeface="Times New Roman" panose="02020603050405020304" pitchFamily="18" charset="0"/>
              </a:rPr>
              <a:t> scale</a:t>
            </a:r>
          </a:p>
        </p:txBody>
      </p:sp>
    </p:spTree>
    <p:extLst>
      <p:ext uri="{BB962C8B-B14F-4D97-AF65-F5344CB8AC3E}">
        <p14:creationId xmlns:p14="http://schemas.microsoft.com/office/powerpoint/2010/main" val="2099913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107489-CC3D-4E4D-B9C2-2113D4109951}"/>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58</a:t>
            </a:fld>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1A0536E-DF80-554B-983C-C4D22282E303}"/>
              </a:ext>
            </a:extLst>
          </p:cNvPr>
          <p:cNvSpPr txBox="1"/>
          <p:nvPr/>
        </p:nvSpPr>
        <p:spPr>
          <a:xfrm>
            <a:off x="2792627" y="407772"/>
            <a:ext cx="737817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Energy of Formation for Substitutional Solid Solutions</a:t>
            </a:r>
          </a:p>
        </p:txBody>
      </p:sp>
      <p:sp>
        <p:nvSpPr>
          <p:cNvPr id="4" name="TextBox 3">
            <a:extLst>
              <a:ext uri="{FF2B5EF4-FFF2-40B4-BE49-F238E27FC236}">
                <a16:creationId xmlns:a16="http://schemas.microsoft.com/office/drawing/2014/main" id="{AA813E04-EF01-CE4F-A455-357F740AFCEA}"/>
              </a:ext>
            </a:extLst>
          </p:cNvPr>
          <p:cNvSpPr txBox="1"/>
          <p:nvPr/>
        </p:nvSpPr>
        <p:spPr>
          <a:xfrm>
            <a:off x="2520778" y="1359244"/>
            <a:ext cx="8833022" cy="313932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Atomic Radii =&gt; Volume of compounds</a:t>
            </a:r>
          </a:p>
          <a:p>
            <a:r>
              <a:rPr lang="en-US" dirty="0">
                <a:latin typeface="Times New Roman" panose="02020603050405020304" pitchFamily="18" charset="0"/>
                <a:cs typeface="Times New Roman" panose="02020603050405020304" pitchFamily="18" charset="0"/>
              </a:rPr>
              <a:t>	Hume-</a:t>
            </a:r>
            <a:r>
              <a:rPr lang="en-US" dirty="0" err="1">
                <a:latin typeface="Times New Roman" panose="02020603050405020304" pitchFamily="18" charset="0"/>
                <a:cs typeface="Times New Roman" panose="02020603050405020304" pitchFamily="18" charset="0"/>
              </a:rPr>
              <a:t>Rothery</a:t>
            </a:r>
            <a:r>
              <a:rPr lang="en-US" dirty="0">
                <a:latin typeface="Times New Roman" panose="02020603050405020304" pitchFamily="18" charset="0"/>
                <a:cs typeface="Times New Roman" panose="02020603050405020304" pitchFamily="18" charset="0"/>
              </a:rPr>
              <a:t> Rule limited solubility if size difference exceeds 15%</a:t>
            </a:r>
          </a:p>
          <a:p>
            <a:r>
              <a:rPr lang="en-US" dirty="0">
                <a:latin typeface="Times New Roman" panose="02020603050405020304" pitchFamily="18" charset="0"/>
                <a:cs typeface="Times New Roman" panose="02020603050405020304" pitchFamily="18" charset="0"/>
              </a:rPr>
              <a:t>Electronegativity</a:t>
            </a:r>
          </a:p>
          <a:p>
            <a:r>
              <a:rPr lang="en-US" dirty="0">
                <a:latin typeface="Times New Roman" panose="02020603050405020304" pitchFamily="18" charset="0"/>
                <a:cs typeface="Times New Roman" panose="02020603050405020304" pitchFamily="18" charset="0"/>
              </a:rPr>
              <a:t>	Large difference in binary system leads to negative enthalpy of mixing </a:t>
            </a:r>
            <a:r>
              <a:rPr lang="en-US" dirty="0" err="1">
                <a:latin typeface="Times New Roman" panose="02020603050405020304" pitchFamily="18" charset="0"/>
                <a:cs typeface="Times New Roman" panose="02020603050405020304" pitchFamily="18" charset="0"/>
              </a:rPr>
              <a:t>Pd-Zr</a:t>
            </a:r>
            <a:r>
              <a:rPr lang="en-US" dirty="0">
                <a:latin typeface="Times New Roman" panose="02020603050405020304" pitchFamily="18" charset="0"/>
                <a:cs typeface="Times New Roman" panose="02020603050405020304" pitchFamily="18" charset="0"/>
              </a:rPr>
              <a:t> and is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small for systems with low or no electronegativity and size difference </a:t>
            </a:r>
            <a:r>
              <a:rPr lang="en-US" dirty="0" err="1">
                <a:latin typeface="Times New Roman" panose="02020603050405020304" pitchFamily="18" charset="0"/>
                <a:cs typeface="Times New Roman" panose="02020603050405020304" pitchFamily="18" charset="0"/>
              </a:rPr>
              <a:t>Ti-Zr</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Valence electron density</a:t>
            </a:r>
          </a:p>
          <a:p>
            <a:r>
              <a:rPr lang="en-US" dirty="0">
                <a:latin typeface="Times New Roman" panose="02020603050405020304" pitchFamily="18" charset="0"/>
                <a:cs typeface="Times New Roman" panose="02020603050405020304" pitchFamily="18" charset="0"/>
              </a:rPr>
              <a:t>Binary components have the same crystal structure</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Large enthalpy of mixing is related to large number of intermetallic phases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Elastic contribution to the enthalpy of mixing, small mixes well with large</a:t>
            </a:r>
          </a:p>
        </p:txBody>
      </p:sp>
      <p:pic>
        <p:nvPicPr>
          <p:cNvPr id="7" name="Picture 6">
            <a:extLst>
              <a:ext uri="{FF2B5EF4-FFF2-40B4-BE49-F238E27FC236}">
                <a16:creationId xmlns:a16="http://schemas.microsoft.com/office/drawing/2014/main" id="{AFF0B36C-E261-F04C-B918-DFAB7E8D647D}"/>
              </a:ext>
            </a:extLst>
          </p:cNvPr>
          <p:cNvPicPr>
            <a:picLocks noChangeAspect="1"/>
          </p:cNvPicPr>
          <p:nvPr/>
        </p:nvPicPr>
        <p:blipFill>
          <a:blip r:embed="rId2"/>
          <a:stretch>
            <a:fillRect/>
          </a:stretch>
        </p:blipFill>
        <p:spPr>
          <a:xfrm>
            <a:off x="3669956" y="4589257"/>
            <a:ext cx="4851400" cy="838200"/>
          </a:xfrm>
          <a:prstGeom prst="rect">
            <a:avLst/>
          </a:prstGeom>
        </p:spPr>
      </p:pic>
      <p:sp>
        <p:nvSpPr>
          <p:cNvPr id="5" name="TextBox 4">
            <a:extLst>
              <a:ext uri="{FF2B5EF4-FFF2-40B4-BE49-F238E27FC236}">
                <a16:creationId xmlns:a16="http://schemas.microsoft.com/office/drawing/2014/main" id="{CBD3B79D-E5CB-73D7-8C7D-5CA0325F71D3}"/>
              </a:ext>
            </a:extLst>
          </p:cNvPr>
          <p:cNvSpPr txBox="1"/>
          <p:nvPr/>
        </p:nvSpPr>
        <p:spPr>
          <a:xfrm>
            <a:off x="3837354" y="5518149"/>
            <a:ext cx="4838119" cy="646331"/>
          </a:xfrm>
          <a:prstGeom prst="rect">
            <a:avLst/>
          </a:prstGeom>
          <a:noFill/>
        </p:spPr>
        <p:txBody>
          <a:bodyPr wrap="none" rtlCol="0">
            <a:spAutoFit/>
          </a:bodyPr>
          <a:lstStyle/>
          <a:p>
            <a:r>
              <a:rPr lang="en-US" dirty="0"/>
              <a:t>c</a:t>
            </a:r>
            <a:r>
              <a:rPr lang="en-US" baseline="-25000" dirty="0"/>
              <a:t>i</a:t>
            </a:r>
            <a:r>
              <a:rPr lang="en-US" dirty="0"/>
              <a:t> are constants x</a:t>
            </a:r>
            <a:r>
              <a:rPr lang="en-US" baseline="-25000" dirty="0"/>
              <a:t>i</a:t>
            </a:r>
            <a:r>
              <a:rPr lang="en-US" dirty="0"/>
              <a:t> mole fractions V molar volumes</a:t>
            </a:r>
          </a:p>
          <a:p>
            <a:r>
              <a:rPr lang="en-US" dirty="0"/>
              <a:t>Sub-regular solution model</a:t>
            </a:r>
          </a:p>
        </p:txBody>
      </p:sp>
    </p:spTree>
    <p:extLst>
      <p:ext uri="{BB962C8B-B14F-4D97-AF65-F5344CB8AC3E}">
        <p14:creationId xmlns:p14="http://schemas.microsoft.com/office/powerpoint/2010/main" val="36444023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539663-9684-2D47-A71F-24AF78AB042B}"/>
              </a:ext>
            </a:extLst>
          </p:cNvPr>
          <p:cNvSpPr>
            <a:spLocks noGrp="1"/>
          </p:cNvSpPr>
          <p:nvPr>
            <p:ph type="sldNum" sz="quarter" idx="12"/>
          </p:nvPr>
        </p:nvSpPr>
        <p:spPr/>
        <p:txBody>
          <a:bodyPr/>
          <a:lstStyle/>
          <a:p>
            <a:fld id="{A9BA3742-A031-AB4B-BFFE-24095D5D1789}" type="slidenum">
              <a:rPr lang="en-US" smtClean="0"/>
              <a:t>59</a:t>
            </a:fld>
            <a:endParaRPr lang="en-US"/>
          </a:p>
        </p:txBody>
      </p:sp>
      <p:pic>
        <p:nvPicPr>
          <p:cNvPr id="3" name="Picture 2">
            <a:extLst>
              <a:ext uri="{FF2B5EF4-FFF2-40B4-BE49-F238E27FC236}">
                <a16:creationId xmlns:a16="http://schemas.microsoft.com/office/drawing/2014/main" id="{91368625-177E-854A-8736-F43DDE1D61D7}"/>
              </a:ext>
            </a:extLst>
          </p:cNvPr>
          <p:cNvPicPr>
            <a:picLocks noChangeAspect="1"/>
          </p:cNvPicPr>
          <p:nvPr/>
        </p:nvPicPr>
        <p:blipFill>
          <a:blip r:embed="rId2"/>
          <a:stretch>
            <a:fillRect/>
          </a:stretch>
        </p:blipFill>
        <p:spPr>
          <a:xfrm>
            <a:off x="1492250" y="348456"/>
            <a:ext cx="9207500" cy="6146800"/>
          </a:xfrm>
          <a:prstGeom prst="rect">
            <a:avLst/>
          </a:prstGeom>
        </p:spPr>
      </p:pic>
    </p:spTree>
    <p:extLst>
      <p:ext uri="{BB962C8B-B14F-4D97-AF65-F5344CB8AC3E}">
        <p14:creationId xmlns:p14="http://schemas.microsoft.com/office/powerpoint/2010/main" val="2719585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2ACC503-CCC0-B24A-BBC7-24B8FC6C9A5F}"/>
              </a:ext>
            </a:extLst>
          </p:cNvPr>
          <p:cNvSpPr txBox="1"/>
          <p:nvPr/>
        </p:nvSpPr>
        <p:spPr>
          <a:xfrm>
            <a:off x="3555051" y="546931"/>
            <a:ext cx="291137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Ellingham Diagrams</a:t>
            </a:r>
          </a:p>
        </p:txBody>
      </p:sp>
      <p:sp>
        <p:nvSpPr>
          <p:cNvPr id="11" name="Slide Number Placeholder 10">
            <a:extLst>
              <a:ext uri="{FF2B5EF4-FFF2-40B4-BE49-F238E27FC236}">
                <a16:creationId xmlns:a16="http://schemas.microsoft.com/office/drawing/2014/main" id="{E84FFC91-BADE-6D48-9CD8-3DA3EE6E09A9}"/>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6</a:t>
            </a:fld>
            <a:endParaRPr lang="en-US">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5C3DFE25-7DB9-2F7F-EBAC-7A32EA68A9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0"/>
            <a:ext cx="60944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340A65C-145B-9D90-5788-64412AD5DC42}"/>
              </a:ext>
            </a:extLst>
          </p:cNvPr>
          <p:cNvSpPr txBox="1"/>
          <p:nvPr/>
        </p:nvSpPr>
        <p:spPr>
          <a:xfrm>
            <a:off x="437326" y="306957"/>
            <a:ext cx="2452915" cy="3046988"/>
          </a:xfrm>
          <a:prstGeom prst="rect">
            <a:avLst/>
          </a:prstGeom>
          <a:noFill/>
        </p:spPr>
        <p:txBody>
          <a:bodyPr wrap="square" rtlCol="0">
            <a:spAutoFit/>
          </a:bodyPr>
          <a:lstStyle/>
          <a:p>
            <a:r>
              <a:rPr lang="en-US" dirty="0"/>
              <a:t>2. Equilibrium O</a:t>
            </a:r>
            <a:r>
              <a:rPr lang="en-US" baseline="-25000" dirty="0"/>
              <a:t>2</a:t>
            </a:r>
            <a:r>
              <a:rPr lang="en-US" dirty="0"/>
              <a:t> Partial Pressure</a:t>
            </a:r>
            <a:endParaRPr lang="en-US" baseline="-25000" dirty="0"/>
          </a:p>
          <a:p>
            <a:endParaRPr lang="en-US" baseline="-25000" dirty="0"/>
          </a:p>
          <a:p>
            <a:r>
              <a:rPr lang="en-US" dirty="0"/>
              <a:t>Red P</a:t>
            </a:r>
            <a:r>
              <a:rPr lang="en-US" baseline="-25000" dirty="0"/>
              <a:t>O2</a:t>
            </a:r>
            <a:r>
              <a:rPr lang="en-US" dirty="0"/>
              <a:t> scale</a:t>
            </a:r>
          </a:p>
          <a:p>
            <a:endParaRPr lang="en-US" dirty="0"/>
          </a:p>
          <a:p>
            <a:r>
              <a:rPr lang="en-US" dirty="0"/>
              <a:t>Partial pressure of 10</a:t>
            </a:r>
            <a:r>
              <a:rPr lang="en-US" baseline="30000" dirty="0"/>
              <a:t>-20</a:t>
            </a:r>
            <a:r>
              <a:rPr lang="en-US" dirty="0"/>
              <a:t> atm of O</a:t>
            </a:r>
            <a:r>
              <a:rPr lang="en-US" baseline="-25000" dirty="0"/>
              <a:t>2</a:t>
            </a:r>
            <a:r>
              <a:rPr lang="en-US" dirty="0"/>
              <a:t> </a:t>
            </a:r>
          </a:p>
          <a:p>
            <a:r>
              <a:rPr lang="en-US" dirty="0"/>
              <a:t>Above will oxidize aluminum at 1600°C below will reduce</a:t>
            </a:r>
          </a:p>
          <a:p>
            <a:endParaRPr lang="en-US" dirty="0"/>
          </a:p>
        </p:txBody>
      </p:sp>
      <p:cxnSp>
        <p:nvCxnSpPr>
          <p:cNvPr id="5" name="Straight Arrow Connector 4">
            <a:extLst>
              <a:ext uri="{FF2B5EF4-FFF2-40B4-BE49-F238E27FC236}">
                <a16:creationId xmlns:a16="http://schemas.microsoft.com/office/drawing/2014/main" id="{27A2E568-4478-6B42-AC69-8436F95E9EED}"/>
              </a:ext>
            </a:extLst>
          </p:cNvPr>
          <p:cNvCxnSpPr/>
          <p:nvPr/>
        </p:nvCxnSpPr>
        <p:spPr>
          <a:xfrm>
            <a:off x="3447143" y="754743"/>
            <a:ext cx="5275943" cy="481148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E1647E6F-C1A5-E989-1E8B-A15F9E431AC0}"/>
              </a:ext>
            </a:extLst>
          </p:cNvPr>
          <p:cNvSpPr/>
          <p:nvPr/>
        </p:nvSpPr>
        <p:spPr>
          <a:xfrm>
            <a:off x="6348046" y="3429000"/>
            <a:ext cx="580292" cy="536331"/>
          </a:xfrm>
          <a:prstGeom prst="ellipse">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80950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709FE3-7125-DC4E-88B2-C1E53A3EEB92}"/>
              </a:ext>
            </a:extLst>
          </p:cNvPr>
          <p:cNvSpPr>
            <a:spLocks noGrp="1"/>
          </p:cNvSpPr>
          <p:nvPr>
            <p:ph type="sldNum" sz="quarter" idx="12"/>
          </p:nvPr>
        </p:nvSpPr>
        <p:spPr>
          <a:xfrm>
            <a:off x="8610600" y="5998003"/>
            <a:ext cx="2743200" cy="365125"/>
          </a:xfrm>
        </p:spPr>
        <p:txBody>
          <a:bodyPr/>
          <a:lstStyle/>
          <a:p>
            <a:fld id="{A9BA3742-A031-AB4B-BFFE-24095D5D1789}" type="slidenum">
              <a:rPr lang="en-US" smtClean="0">
                <a:latin typeface="Times New Roman" panose="02020603050405020304" pitchFamily="18" charset="0"/>
                <a:cs typeface="Times New Roman" panose="02020603050405020304" pitchFamily="18" charset="0"/>
              </a:rPr>
              <a:t>60</a:t>
            </a:fld>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0E39319-2518-4043-AC51-46CD96AC4A83}"/>
              </a:ext>
            </a:extLst>
          </p:cNvPr>
          <p:cNvSpPr txBox="1"/>
          <p:nvPr/>
        </p:nvSpPr>
        <p:spPr>
          <a:xfrm>
            <a:off x="2508422" y="86495"/>
            <a:ext cx="6930936"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Energy of Formation for Interstitial Solid Solutions</a:t>
            </a:r>
          </a:p>
        </p:txBody>
      </p:sp>
      <p:sp>
        <p:nvSpPr>
          <p:cNvPr id="4" name="TextBox 3">
            <a:extLst>
              <a:ext uri="{FF2B5EF4-FFF2-40B4-BE49-F238E27FC236}">
                <a16:creationId xmlns:a16="http://schemas.microsoft.com/office/drawing/2014/main" id="{9986F8F5-88FD-B042-9904-E047A334D8B4}"/>
              </a:ext>
            </a:extLst>
          </p:cNvPr>
          <p:cNvSpPr txBox="1"/>
          <p:nvPr/>
        </p:nvSpPr>
        <p:spPr>
          <a:xfrm>
            <a:off x="3311610" y="568407"/>
            <a:ext cx="4238367" cy="1754326"/>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Elastic interactions</a:t>
            </a:r>
          </a:p>
          <a:p>
            <a:r>
              <a:rPr lang="en-US" dirty="0">
                <a:latin typeface="Times New Roman" panose="02020603050405020304" pitchFamily="18" charset="0"/>
                <a:cs typeface="Times New Roman" panose="02020603050405020304" pitchFamily="18" charset="0"/>
              </a:rPr>
              <a:t>Electronic interactions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Gas solubility in metals</a:t>
            </a:r>
          </a:p>
          <a:p>
            <a:r>
              <a:rPr lang="en-US" dirty="0">
                <a:latin typeface="Times New Roman" panose="02020603050405020304" pitchFamily="18" charset="0"/>
                <a:cs typeface="Times New Roman" panose="02020603050405020304" pitchFamily="18" charset="0"/>
              </a:rPr>
              <a:t>	Temperature</a:t>
            </a:r>
          </a:p>
          <a:p>
            <a:r>
              <a:rPr lang="en-US" dirty="0">
                <a:latin typeface="Times New Roman" panose="02020603050405020304" pitchFamily="18" charset="0"/>
                <a:cs typeface="Times New Roman" panose="02020603050405020304" pitchFamily="18" charset="0"/>
              </a:rPr>
              <a:t>	Pressure solubility for H</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x ~ √p</a:t>
            </a:r>
          </a:p>
        </p:txBody>
      </p:sp>
      <p:pic>
        <p:nvPicPr>
          <p:cNvPr id="5" name="Picture 4">
            <a:extLst>
              <a:ext uri="{FF2B5EF4-FFF2-40B4-BE49-F238E27FC236}">
                <a16:creationId xmlns:a16="http://schemas.microsoft.com/office/drawing/2014/main" id="{89DAAF21-A2ED-BD44-850A-2B868A75021A}"/>
              </a:ext>
            </a:extLst>
          </p:cNvPr>
          <p:cNvPicPr>
            <a:picLocks noChangeAspect="1"/>
          </p:cNvPicPr>
          <p:nvPr/>
        </p:nvPicPr>
        <p:blipFill>
          <a:blip r:embed="rId2"/>
          <a:stretch>
            <a:fillRect/>
          </a:stretch>
        </p:blipFill>
        <p:spPr>
          <a:xfrm>
            <a:off x="7549977" y="1876765"/>
            <a:ext cx="2247900" cy="609600"/>
          </a:xfrm>
          <a:prstGeom prst="rect">
            <a:avLst/>
          </a:prstGeom>
        </p:spPr>
      </p:pic>
      <p:pic>
        <p:nvPicPr>
          <p:cNvPr id="6" name="Picture 5">
            <a:extLst>
              <a:ext uri="{FF2B5EF4-FFF2-40B4-BE49-F238E27FC236}">
                <a16:creationId xmlns:a16="http://schemas.microsoft.com/office/drawing/2014/main" id="{3797B2FB-1A5B-B743-9783-653929C038C2}"/>
              </a:ext>
            </a:extLst>
          </p:cNvPr>
          <p:cNvPicPr>
            <a:picLocks noChangeAspect="1"/>
          </p:cNvPicPr>
          <p:nvPr/>
        </p:nvPicPr>
        <p:blipFill>
          <a:blip r:embed="rId3"/>
          <a:stretch>
            <a:fillRect/>
          </a:stretch>
        </p:blipFill>
        <p:spPr>
          <a:xfrm>
            <a:off x="4412220" y="2321056"/>
            <a:ext cx="4356100" cy="1092200"/>
          </a:xfrm>
          <a:prstGeom prst="rect">
            <a:avLst/>
          </a:prstGeom>
        </p:spPr>
      </p:pic>
      <p:sp>
        <p:nvSpPr>
          <p:cNvPr id="7" name="TextBox 6">
            <a:extLst>
              <a:ext uri="{FF2B5EF4-FFF2-40B4-BE49-F238E27FC236}">
                <a16:creationId xmlns:a16="http://schemas.microsoft.com/office/drawing/2014/main" id="{3C9E30A9-E61D-4D47-AD36-A7DBDE8EC276}"/>
              </a:ext>
            </a:extLst>
          </p:cNvPr>
          <p:cNvSpPr txBox="1"/>
          <p:nvPr/>
        </p:nvSpPr>
        <p:spPr>
          <a:xfrm flipH="1">
            <a:off x="8768320" y="2800087"/>
            <a:ext cx="184969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Sievert’s Law</a:t>
            </a:r>
          </a:p>
        </p:txBody>
      </p:sp>
      <p:pic>
        <p:nvPicPr>
          <p:cNvPr id="8" name="Picture 7">
            <a:extLst>
              <a:ext uri="{FF2B5EF4-FFF2-40B4-BE49-F238E27FC236}">
                <a16:creationId xmlns:a16="http://schemas.microsoft.com/office/drawing/2014/main" id="{382F4A7F-344A-764F-86E3-37E01E9B5C1D}"/>
              </a:ext>
            </a:extLst>
          </p:cNvPr>
          <p:cNvPicPr>
            <a:picLocks noChangeAspect="1"/>
          </p:cNvPicPr>
          <p:nvPr/>
        </p:nvPicPr>
        <p:blipFill>
          <a:blip r:embed="rId4"/>
          <a:stretch>
            <a:fillRect/>
          </a:stretch>
        </p:blipFill>
        <p:spPr>
          <a:xfrm>
            <a:off x="2753811" y="3413253"/>
            <a:ext cx="6167767" cy="3112860"/>
          </a:xfrm>
          <a:prstGeom prst="rect">
            <a:avLst/>
          </a:prstGeom>
        </p:spPr>
      </p:pic>
      <p:pic>
        <p:nvPicPr>
          <p:cNvPr id="9" name="Picture 8">
            <a:extLst>
              <a:ext uri="{FF2B5EF4-FFF2-40B4-BE49-F238E27FC236}">
                <a16:creationId xmlns:a16="http://schemas.microsoft.com/office/drawing/2014/main" id="{0CA5F8E2-D204-4E49-A350-BC3DC46423D8}"/>
              </a:ext>
            </a:extLst>
          </p:cNvPr>
          <p:cNvPicPr>
            <a:picLocks noChangeAspect="1"/>
          </p:cNvPicPr>
          <p:nvPr/>
        </p:nvPicPr>
        <p:blipFill>
          <a:blip r:embed="rId5"/>
          <a:stretch>
            <a:fillRect/>
          </a:stretch>
        </p:blipFill>
        <p:spPr>
          <a:xfrm>
            <a:off x="-697167" y="2114199"/>
            <a:ext cx="4559082" cy="3464319"/>
          </a:xfrm>
          <a:prstGeom prst="rect">
            <a:avLst/>
          </a:prstGeom>
        </p:spPr>
      </p:pic>
      <p:sp>
        <p:nvSpPr>
          <p:cNvPr id="10" name="TextBox 9">
            <a:extLst>
              <a:ext uri="{FF2B5EF4-FFF2-40B4-BE49-F238E27FC236}">
                <a16:creationId xmlns:a16="http://schemas.microsoft.com/office/drawing/2014/main" id="{158F09DA-D824-4247-D50A-18559F2E81F4}"/>
              </a:ext>
            </a:extLst>
          </p:cNvPr>
          <p:cNvSpPr txBox="1"/>
          <p:nvPr/>
        </p:nvSpPr>
        <p:spPr>
          <a:xfrm>
            <a:off x="8768320" y="3244334"/>
            <a:ext cx="2853345" cy="369332"/>
          </a:xfrm>
          <a:prstGeom prst="rect">
            <a:avLst/>
          </a:prstGeom>
          <a:noFill/>
        </p:spPr>
        <p:txBody>
          <a:bodyPr wrap="none" rtlCol="0">
            <a:spAutoFit/>
          </a:bodyPr>
          <a:lstStyle/>
          <a:p>
            <a:r>
              <a:rPr lang="en-US" dirty="0"/>
              <a:t>Solubility of gasses in metals</a:t>
            </a:r>
          </a:p>
        </p:txBody>
      </p:sp>
    </p:spTree>
    <p:extLst>
      <p:ext uri="{BB962C8B-B14F-4D97-AF65-F5344CB8AC3E}">
        <p14:creationId xmlns:p14="http://schemas.microsoft.com/office/powerpoint/2010/main" val="7817755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E7B0F2-EE80-204D-9A25-BFEC8E0FBAFE}"/>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61</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EC48AB7-1EA3-9745-A78D-E639E96683F7}"/>
              </a:ext>
            </a:extLst>
          </p:cNvPr>
          <p:cNvPicPr>
            <a:picLocks noChangeAspect="1"/>
          </p:cNvPicPr>
          <p:nvPr/>
        </p:nvPicPr>
        <p:blipFill>
          <a:blip r:embed="rId2"/>
          <a:stretch>
            <a:fillRect/>
          </a:stretch>
        </p:blipFill>
        <p:spPr>
          <a:xfrm>
            <a:off x="1597454" y="478342"/>
            <a:ext cx="9194800" cy="4673600"/>
          </a:xfrm>
          <a:prstGeom prst="rect">
            <a:avLst/>
          </a:prstGeom>
        </p:spPr>
      </p:pic>
      <p:sp>
        <p:nvSpPr>
          <p:cNvPr id="4" name="TextBox 3">
            <a:extLst>
              <a:ext uri="{FF2B5EF4-FFF2-40B4-BE49-F238E27FC236}">
                <a16:creationId xmlns:a16="http://schemas.microsoft.com/office/drawing/2014/main" id="{0D8F6A43-7021-4444-B739-9F87B4830669}"/>
              </a:ext>
            </a:extLst>
          </p:cNvPr>
          <p:cNvSpPr txBox="1"/>
          <p:nvPr/>
        </p:nvSpPr>
        <p:spPr>
          <a:xfrm>
            <a:off x="3345440" y="5156021"/>
            <a:ext cx="5947910" cy="1477328"/>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6 kJ/mole difference in formation enthalpy</a:t>
            </a:r>
          </a:p>
          <a:p>
            <a:r>
              <a:rPr lang="en-US" dirty="0">
                <a:latin typeface="Times New Roman" panose="02020603050405020304" pitchFamily="18" charset="0"/>
                <a:cs typeface="Times New Roman" panose="02020603050405020304" pitchFamily="18" charset="0"/>
              </a:rPr>
              <a:t>Reduction temperature is 600K higher for hexagonal</a:t>
            </a:r>
          </a:p>
          <a:p>
            <a:r>
              <a:rPr lang="en-US" dirty="0">
                <a:latin typeface="Times New Roman" panose="02020603050405020304" pitchFamily="18" charset="0"/>
                <a:cs typeface="Times New Roman" panose="02020603050405020304" pitchFamily="18" charset="0"/>
              </a:rPr>
              <a:t>Cubic reduced SrMnO</a:t>
            </a:r>
            <a:r>
              <a:rPr lang="en-US" baseline="-25000" dirty="0">
                <a:latin typeface="Times New Roman" panose="02020603050405020304" pitchFamily="18" charset="0"/>
                <a:cs typeface="Times New Roman" panose="02020603050405020304" pitchFamily="18" charset="0"/>
              </a:rPr>
              <a:t>2.5</a:t>
            </a:r>
            <a:r>
              <a:rPr lang="en-US" dirty="0">
                <a:latin typeface="Times New Roman" panose="02020603050405020304" pitchFamily="18" charset="0"/>
                <a:cs typeface="Times New Roman" panose="02020603050405020304" pitchFamily="18" charset="0"/>
              </a:rPr>
              <a:t> is more stable</a:t>
            </a:r>
          </a:p>
          <a:p>
            <a:r>
              <a:rPr lang="en-US" dirty="0">
                <a:latin typeface="Times New Roman" panose="02020603050405020304" pitchFamily="18" charset="0"/>
                <a:cs typeface="Times New Roman" panose="02020603050405020304" pitchFamily="18" charset="0"/>
              </a:rPr>
              <a:t>Octahedral corners shared in cubic, faces shared in hexagonal</a:t>
            </a:r>
          </a:p>
          <a:p>
            <a:r>
              <a:rPr lang="en-US" dirty="0">
                <a:latin typeface="Times New Roman" panose="02020603050405020304" pitchFamily="18" charset="0"/>
                <a:cs typeface="Times New Roman" panose="02020603050405020304" pitchFamily="18" charset="0"/>
              </a:rPr>
              <a:t>High vacancies in faces make reduced hexagonal unfavorable</a:t>
            </a:r>
          </a:p>
        </p:txBody>
      </p:sp>
    </p:spTree>
    <p:extLst>
      <p:ext uri="{BB962C8B-B14F-4D97-AF65-F5344CB8AC3E}">
        <p14:creationId xmlns:p14="http://schemas.microsoft.com/office/powerpoint/2010/main" val="40031753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4CF629-14AB-BA47-80A0-EC5C20CD5B27}"/>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62</a:t>
            </a:fld>
            <a:endParaRPr lang="en-US">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3B369429-9EEF-D142-889F-4DA48EF591DB}"/>
              </a:ext>
            </a:extLst>
          </p:cNvPr>
          <p:cNvSpPr txBox="1"/>
          <p:nvPr/>
        </p:nvSpPr>
        <p:spPr>
          <a:xfrm>
            <a:off x="4387579" y="219953"/>
            <a:ext cx="3542958"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Liquid-Liquid Miscibility</a:t>
            </a:r>
          </a:p>
        </p:txBody>
      </p:sp>
      <p:sp>
        <p:nvSpPr>
          <p:cNvPr id="5" name="TextBox 4">
            <a:extLst>
              <a:ext uri="{FF2B5EF4-FFF2-40B4-BE49-F238E27FC236}">
                <a16:creationId xmlns:a16="http://schemas.microsoft.com/office/drawing/2014/main" id="{6710B8C4-B1C4-AD43-9A79-3CA68881E887}"/>
              </a:ext>
            </a:extLst>
          </p:cNvPr>
          <p:cNvSpPr txBox="1"/>
          <p:nvPr/>
        </p:nvSpPr>
        <p:spPr>
          <a:xfrm>
            <a:off x="1964724" y="830947"/>
            <a:ext cx="9033242"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Mixing of acidic (SiO</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and Basic (</a:t>
            </a:r>
            <a:r>
              <a:rPr lang="en-US" dirty="0" err="1">
                <a:latin typeface="Times New Roman" panose="02020603050405020304" pitchFamily="18" charset="0"/>
                <a:cs typeface="Times New Roman" panose="02020603050405020304" pitchFamily="18" charset="0"/>
              </a:rPr>
              <a:t>CaO</a:t>
            </a:r>
            <a:r>
              <a:rPr lang="en-US" dirty="0">
                <a:latin typeface="Times New Roman" panose="02020603050405020304" pitchFamily="18" charset="0"/>
                <a:cs typeface="Times New Roman" panose="02020603050405020304" pitchFamily="18" charset="0"/>
              </a:rPr>
              <a:t>) oxides  Si</a:t>
            </a:r>
            <a:r>
              <a:rPr lang="en-US" baseline="30000" dirty="0">
                <a:latin typeface="Times New Roman" panose="02020603050405020304" pitchFamily="18" charset="0"/>
                <a:cs typeface="Times New Roman" panose="02020603050405020304" pitchFamily="18" charset="0"/>
              </a:rPr>
              <a:t>4+</a:t>
            </a:r>
            <a:r>
              <a:rPr lang="en-US" dirty="0">
                <a:latin typeface="Times New Roman" panose="02020603050405020304" pitchFamily="18" charset="0"/>
                <a:cs typeface="Times New Roman" panose="02020603050405020304" pitchFamily="18" charset="0"/>
              </a:rPr>
              <a:t> has coordination number 4 and Ca</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has 6</a:t>
            </a:r>
          </a:p>
          <a:p>
            <a:r>
              <a:rPr lang="en-US" dirty="0">
                <a:latin typeface="Times New Roman" panose="02020603050405020304" pitchFamily="18" charset="0"/>
                <a:cs typeface="Times New Roman" panose="02020603050405020304" pitchFamily="18" charset="0"/>
              </a:rPr>
              <a:t>SiO</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mixes well with </a:t>
            </a:r>
            <a:r>
              <a:rPr lang="en-US" dirty="0" err="1">
                <a:latin typeface="Times New Roman" panose="02020603050405020304" pitchFamily="18" charset="0"/>
                <a:cs typeface="Times New Roman" panose="02020603050405020304" pitchFamily="18" charset="0"/>
              </a:rPr>
              <a:t>CaO</a:t>
            </a:r>
            <a:r>
              <a:rPr lang="en-US" dirty="0">
                <a:latin typeface="Times New Roman" panose="02020603050405020304" pitchFamily="18" charset="0"/>
                <a:cs typeface="Times New Roman" panose="02020603050405020304" pitchFamily="18" charset="0"/>
              </a:rPr>
              <a:t> but </a:t>
            </a:r>
            <a:r>
              <a:rPr lang="en-US" dirty="0" err="1">
                <a:latin typeface="Times New Roman" panose="02020603050405020304" pitchFamily="18" charset="0"/>
                <a:cs typeface="Times New Roman" panose="02020603050405020304" pitchFamily="18" charset="0"/>
              </a:rPr>
              <a:t>CaO</a:t>
            </a:r>
            <a:r>
              <a:rPr lang="en-US" dirty="0">
                <a:latin typeface="Times New Roman" panose="02020603050405020304" pitchFamily="18" charset="0"/>
                <a:cs typeface="Times New Roman" panose="02020603050405020304" pitchFamily="18" charset="0"/>
              </a:rPr>
              <a:t> has a harder time mixing with SiO</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a:t>
            </a:r>
          </a:p>
        </p:txBody>
      </p:sp>
      <p:grpSp>
        <p:nvGrpSpPr>
          <p:cNvPr id="14" name="Group 13">
            <a:extLst>
              <a:ext uri="{FF2B5EF4-FFF2-40B4-BE49-F238E27FC236}">
                <a16:creationId xmlns:a16="http://schemas.microsoft.com/office/drawing/2014/main" id="{00CEC035-B3AF-184C-84A9-03934831A402}"/>
              </a:ext>
            </a:extLst>
          </p:cNvPr>
          <p:cNvGrpSpPr/>
          <p:nvPr/>
        </p:nvGrpSpPr>
        <p:grpSpPr>
          <a:xfrm>
            <a:off x="2492118" y="1668538"/>
            <a:ext cx="8946874" cy="4687812"/>
            <a:chOff x="2492118" y="1668538"/>
            <a:chExt cx="8946874" cy="4687812"/>
          </a:xfrm>
        </p:grpSpPr>
        <p:pic>
          <p:nvPicPr>
            <p:cNvPr id="3" name="Picture 2">
              <a:extLst>
                <a:ext uri="{FF2B5EF4-FFF2-40B4-BE49-F238E27FC236}">
                  <a16:creationId xmlns:a16="http://schemas.microsoft.com/office/drawing/2014/main" id="{985E1BD3-EFD5-BD44-BA57-FD35A9CA3BBA}"/>
                </a:ext>
              </a:extLst>
            </p:cNvPr>
            <p:cNvPicPr>
              <a:picLocks noChangeAspect="1"/>
            </p:cNvPicPr>
            <p:nvPr/>
          </p:nvPicPr>
          <p:blipFill>
            <a:blip r:embed="rId2"/>
            <a:stretch>
              <a:fillRect/>
            </a:stretch>
          </p:blipFill>
          <p:spPr>
            <a:xfrm>
              <a:off x="2492118" y="1668538"/>
              <a:ext cx="7490082" cy="4687812"/>
            </a:xfrm>
            <a:prstGeom prst="rect">
              <a:avLst/>
            </a:prstGeom>
          </p:spPr>
        </p:pic>
        <p:cxnSp>
          <p:nvCxnSpPr>
            <p:cNvPr id="7" name="Straight Arrow Connector 6">
              <a:extLst>
                <a:ext uri="{FF2B5EF4-FFF2-40B4-BE49-F238E27FC236}">
                  <a16:creationId xmlns:a16="http://schemas.microsoft.com/office/drawing/2014/main" id="{462936AD-835F-C94A-8901-5D000DB66BCE}"/>
                </a:ext>
              </a:extLst>
            </p:cNvPr>
            <p:cNvCxnSpPr/>
            <p:nvPr/>
          </p:nvCxnSpPr>
          <p:spPr>
            <a:xfrm>
              <a:off x="4102443" y="2582563"/>
              <a:ext cx="0" cy="11615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8B7376B-AD98-AF4A-A6CA-DD0DBEBA2B93}"/>
                </a:ext>
              </a:extLst>
            </p:cNvPr>
            <p:cNvSpPr txBox="1"/>
            <p:nvPr/>
          </p:nvSpPr>
          <p:spPr>
            <a:xfrm>
              <a:off x="3669956" y="2957164"/>
              <a:ext cx="1175779"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Increasing basicity</a:t>
              </a:r>
            </a:p>
          </p:txBody>
        </p:sp>
        <p:sp>
          <p:nvSpPr>
            <p:cNvPr id="9" name="TextBox 8">
              <a:extLst>
                <a:ext uri="{FF2B5EF4-FFF2-40B4-BE49-F238E27FC236}">
                  <a16:creationId xmlns:a16="http://schemas.microsoft.com/office/drawing/2014/main" id="{D36E6CCC-FB79-C344-A8BB-617E972BAAFF}"/>
                </a:ext>
              </a:extLst>
            </p:cNvPr>
            <p:cNvSpPr txBox="1"/>
            <p:nvPr/>
          </p:nvSpPr>
          <p:spPr>
            <a:xfrm>
              <a:off x="4442006" y="4333591"/>
              <a:ext cx="1450910"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Ortho-silicate</a:t>
              </a:r>
            </a:p>
            <a:p>
              <a:r>
                <a:rPr lang="en-US" dirty="0">
                  <a:latin typeface="Times New Roman" panose="02020603050405020304" pitchFamily="18" charset="0"/>
                  <a:cs typeface="Times New Roman" panose="02020603050405020304" pitchFamily="18" charset="0"/>
                </a:rPr>
                <a:t>Ca</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SiO</a:t>
              </a:r>
              <a:r>
                <a:rPr lang="en-US" baseline="-25000" dirty="0">
                  <a:latin typeface="Times New Roman" panose="02020603050405020304" pitchFamily="18" charset="0"/>
                  <a:cs typeface="Times New Roman" panose="02020603050405020304" pitchFamily="18" charset="0"/>
                </a:rPr>
                <a:t>4</a:t>
              </a:r>
            </a:p>
          </p:txBody>
        </p:sp>
        <p:sp>
          <p:nvSpPr>
            <p:cNvPr id="10" name="TextBox 9">
              <a:extLst>
                <a:ext uri="{FF2B5EF4-FFF2-40B4-BE49-F238E27FC236}">
                  <a16:creationId xmlns:a16="http://schemas.microsoft.com/office/drawing/2014/main" id="{4BCE55A1-3C24-3946-A5EE-B3D7A357D34A}"/>
                </a:ext>
              </a:extLst>
            </p:cNvPr>
            <p:cNvSpPr txBox="1"/>
            <p:nvPr/>
          </p:nvSpPr>
          <p:spPr>
            <a:xfrm>
              <a:off x="9761802" y="2028457"/>
              <a:ext cx="167719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ZrF</a:t>
              </a:r>
              <a:r>
                <a:rPr lang="en-US" baseline="-25000" dirty="0">
                  <a:latin typeface="Times New Roman" panose="02020603050405020304" pitchFamily="18" charset="0"/>
                  <a:cs typeface="Times New Roman" panose="02020603050405020304" pitchFamily="18" charset="0"/>
                </a:rPr>
                <a:t>4</a:t>
              </a:r>
              <a:r>
                <a:rPr lang="en-US" dirty="0">
                  <a:latin typeface="Times New Roman" panose="02020603050405020304" pitchFamily="18" charset="0"/>
                  <a:cs typeface="Times New Roman" panose="02020603050405020304" pitchFamily="18" charset="0"/>
                </a:rPr>
                <a:t> strong acid</a:t>
              </a:r>
            </a:p>
          </p:txBody>
        </p:sp>
        <p:cxnSp>
          <p:nvCxnSpPr>
            <p:cNvPr id="11" name="Straight Arrow Connector 10">
              <a:extLst>
                <a:ext uri="{FF2B5EF4-FFF2-40B4-BE49-F238E27FC236}">
                  <a16:creationId xmlns:a16="http://schemas.microsoft.com/office/drawing/2014/main" id="{34F3FD87-0549-2442-83B5-C96050E680D1}"/>
                </a:ext>
              </a:extLst>
            </p:cNvPr>
            <p:cNvCxnSpPr/>
            <p:nvPr/>
          </p:nvCxnSpPr>
          <p:spPr>
            <a:xfrm>
              <a:off x="8036011" y="2957164"/>
              <a:ext cx="0" cy="11615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50A0AA7-E111-B443-98D8-1252BF124B41}"/>
                </a:ext>
              </a:extLst>
            </p:cNvPr>
            <p:cNvSpPr txBox="1"/>
            <p:nvPr/>
          </p:nvSpPr>
          <p:spPr>
            <a:xfrm>
              <a:off x="7603524" y="3331765"/>
              <a:ext cx="1175779"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Increasing basicity</a:t>
              </a:r>
            </a:p>
          </p:txBody>
        </p:sp>
        <p:sp>
          <p:nvSpPr>
            <p:cNvPr id="13" name="TextBox 12">
              <a:extLst>
                <a:ext uri="{FF2B5EF4-FFF2-40B4-BE49-F238E27FC236}">
                  <a16:creationId xmlns:a16="http://schemas.microsoft.com/office/drawing/2014/main" id="{CDB5EBB4-3AE7-014A-A30B-D6D262096BFD}"/>
                </a:ext>
              </a:extLst>
            </p:cNvPr>
            <p:cNvSpPr txBox="1"/>
            <p:nvPr/>
          </p:nvSpPr>
          <p:spPr>
            <a:xfrm>
              <a:off x="8438504" y="4795256"/>
              <a:ext cx="73609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ZrF</a:t>
              </a:r>
              <a:r>
                <a:rPr lang="en-US" baseline="-25000" dirty="0">
                  <a:latin typeface="Times New Roman" panose="02020603050405020304" pitchFamily="18" charset="0"/>
                  <a:cs typeface="Times New Roman" panose="02020603050405020304" pitchFamily="18" charset="0"/>
                </a:rPr>
                <a:t>6</a:t>
              </a:r>
              <a:r>
                <a:rPr lang="en-US" baseline="30000" dirty="0">
                  <a:latin typeface="Times New Roman" panose="02020603050405020304" pitchFamily="18" charset="0"/>
                  <a:cs typeface="Times New Roman" panose="02020603050405020304" pitchFamily="18" charset="0"/>
                </a:rPr>
                <a:t>2-</a:t>
              </a:r>
            </a:p>
          </p:txBody>
        </p:sp>
      </p:grpSp>
      <p:pic>
        <p:nvPicPr>
          <p:cNvPr id="15" name="Picture 14">
            <a:extLst>
              <a:ext uri="{FF2B5EF4-FFF2-40B4-BE49-F238E27FC236}">
                <a16:creationId xmlns:a16="http://schemas.microsoft.com/office/drawing/2014/main" id="{9336A5B0-A748-D145-88C4-5B46EE8B6601}"/>
              </a:ext>
            </a:extLst>
          </p:cNvPr>
          <p:cNvPicPr>
            <a:picLocks noChangeAspect="1"/>
          </p:cNvPicPr>
          <p:nvPr/>
        </p:nvPicPr>
        <p:blipFill>
          <a:blip r:embed="rId3"/>
          <a:stretch>
            <a:fillRect/>
          </a:stretch>
        </p:blipFill>
        <p:spPr>
          <a:xfrm>
            <a:off x="-1907891" y="2892031"/>
            <a:ext cx="4559082" cy="3464319"/>
          </a:xfrm>
          <a:prstGeom prst="rect">
            <a:avLst/>
          </a:prstGeom>
        </p:spPr>
      </p:pic>
    </p:spTree>
    <p:extLst>
      <p:ext uri="{BB962C8B-B14F-4D97-AF65-F5344CB8AC3E}">
        <p14:creationId xmlns:p14="http://schemas.microsoft.com/office/powerpoint/2010/main" val="36271122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E41704-4761-F04C-BFAF-494BD400AFD3}"/>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63</a:t>
            </a:fld>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EF858F40-5B85-584C-9AC8-036E3F833AC8}"/>
              </a:ext>
            </a:extLst>
          </p:cNvPr>
          <p:cNvSpPr txBox="1"/>
          <p:nvPr/>
        </p:nvSpPr>
        <p:spPr>
          <a:xfrm flipH="1">
            <a:off x="3604465" y="518984"/>
            <a:ext cx="4563351"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Liquid Salt Mixtures</a:t>
            </a:r>
          </a:p>
        </p:txBody>
      </p:sp>
      <p:sp>
        <p:nvSpPr>
          <p:cNvPr id="4" name="TextBox 3">
            <a:extLst>
              <a:ext uri="{FF2B5EF4-FFF2-40B4-BE49-F238E27FC236}">
                <a16:creationId xmlns:a16="http://schemas.microsoft.com/office/drawing/2014/main" id="{9C509EAE-7D93-A043-B83C-FFA2C637E730}"/>
              </a:ext>
            </a:extLst>
          </p:cNvPr>
          <p:cNvSpPr txBox="1"/>
          <p:nvPr/>
        </p:nvSpPr>
        <p:spPr>
          <a:xfrm>
            <a:off x="3604465" y="1346886"/>
            <a:ext cx="374923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Size parameter, d = (</a:t>
            </a:r>
            <a:r>
              <a:rPr lang="en-US" dirty="0" err="1">
                <a:latin typeface="Times New Roman" panose="02020603050405020304" pitchFamily="18" charset="0"/>
                <a:cs typeface="Times New Roman" panose="02020603050405020304" pitchFamily="18" charset="0"/>
              </a:rPr>
              <a:t>d</a:t>
            </a:r>
            <a:r>
              <a:rPr lang="en-US" baseline="-25000" dirty="0" err="1">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 d</a:t>
            </a:r>
            <a:r>
              <a:rPr lang="en-US" baseline="-25000"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a:t>
            </a:r>
            <a:r>
              <a:rPr lang="en-US" baseline="-25000" dirty="0" err="1">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 d</a:t>
            </a:r>
            <a:r>
              <a:rPr lang="en-US" baseline="-25000"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A3AE5A83-E28A-934D-84DC-EF31B2981832}"/>
              </a:ext>
            </a:extLst>
          </p:cNvPr>
          <p:cNvSpPr txBox="1"/>
          <p:nvPr/>
        </p:nvSpPr>
        <p:spPr>
          <a:xfrm>
            <a:off x="3604465" y="2298357"/>
            <a:ext cx="5593519"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Common Anions mix with negative enthalpy of mixing</a:t>
            </a:r>
          </a:p>
          <a:p>
            <a:r>
              <a:rPr lang="en-US" dirty="0">
                <a:latin typeface="Times New Roman" panose="02020603050405020304" pitchFamily="18" charset="0"/>
                <a:cs typeface="Times New Roman" panose="02020603050405020304" pitchFamily="18" charset="0"/>
              </a:rPr>
              <a:t>Common cations do not mix due to anion-anion repulsion</a:t>
            </a:r>
          </a:p>
        </p:txBody>
      </p:sp>
    </p:spTree>
    <p:extLst>
      <p:ext uri="{BB962C8B-B14F-4D97-AF65-F5344CB8AC3E}">
        <p14:creationId xmlns:p14="http://schemas.microsoft.com/office/powerpoint/2010/main" val="29069644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8B2810-E812-8E46-8364-B7F730C6BD16}"/>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64</a:t>
            </a:fld>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4903C45-0350-7A4E-B0D8-E1ABF90D4761}"/>
              </a:ext>
            </a:extLst>
          </p:cNvPr>
          <p:cNvSpPr txBox="1"/>
          <p:nvPr/>
        </p:nvSpPr>
        <p:spPr>
          <a:xfrm>
            <a:off x="3655461" y="247136"/>
            <a:ext cx="5219699"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Conformational Enthalpy of Polymers</a:t>
            </a:r>
          </a:p>
        </p:txBody>
      </p:sp>
      <p:sp>
        <p:nvSpPr>
          <p:cNvPr id="4" name="TextBox 3">
            <a:extLst>
              <a:ext uri="{FF2B5EF4-FFF2-40B4-BE49-F238E27FC236}">
                <a16:creationId xmlns:a16="http://schemas.microsoft.com/office/drawing/2014/main" id="{62740650-2468-9F4B-A385-8295ACAF7D58}"/>
              </a:ext>
            </a:extLst>
          </p:cNvPr>
          <p:cNvSpPr txBox="1"/>
          <p:nvPr/>
        </p:nvSpPr>
        <p:spPr>
          <a:xfrm>
            <a:off x="2669058" y="872531"/>
            <a:ext cx="766119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Rotational Isomeric State Model of </a:t>
            </a:r>
            <a:r>
              <a:rPr lang="en-US" dirty="0" err="1">
                <a:latin typeface="Times New Roman" panose="02020603050405020304" pitchFamily="18" charset="0"/>
                <a:cs typeface="Times New Roman" panose="02020603050405020304" pitchFamily="18" charset="0"/>
              </a:rPr>
              <a:t>Volkenstein</a:t>
            </a:r>
            <a:r>
              <a:rPr lang="en-US" dirty="0">
                <a:latin typeface="Times New Roman" panose="02020603050405020304" pitchFamily="18" charset="0"/>
                <a:cs typeface="Times New Roman" panose="02020603050405020304" pitchFamily="18" charset="0"/>
              </a:rPr>
              <a:t> and Paul Flory (Nobel Prize)</a:t>
            </a:r>
          </a:p>
        </p:txBody>
      </p:sp>
      <p:sp>
        <p:nvSpPr>
          <p:cNvPr id="9" name="TextBox 8">
            <a:extLst>
              <a:ext uri="{FF2B5EF4-FFF2-40B4-BE49-F238E27FC236}">
                <a16:creationId xmlns:a16="http://schemas.microsoft.com/office/drawing/2014/main" id="{255FEF11-058E-E044-B8BF-D1A7EAB32ABF}"/>
              </a:ext>
            </a:extLst>
          </p:cNvPr>
          <p:cNvSpPr txBox="1"/>
          <p:nvPr/>
        </p:nvSpPr>
        <p:spPr>
          <a:xfrm>
            <a:off x="1655806" y="1594021"/>
            <a:ext cx="9080371"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Carbon has a tetrahedral bonding arrangement</a:t>
            </a:r>
          </a:p>
          <a:p>
            <a:r>
              <a:rPr lang="en-US" dirty="0">
                <a:latin typeface="Times New Roman" panose="02020603050405020304" pitchFamily="18" charset="0"/>
                <a:cs typeface="Times New Roman" panose="02020603050405020304" pitchFamily="18" charset="0"/>
              </a:rPr>
              <a:t>For a chain of carbon, the two side groups interact with the side groups of neighboring carbons </a:t>
            </a:r>
          </a:p>
        </p:txBody>
      </p:sp>
      <p:pic>
        <p:nvPicPr>
          <p:cNvPr id="10" name="Picture 9">
            <a:extLst>
              <a:ext uri="{FF2B5EF4-FFF2-40B4-BE49-F238E27FC236}">
                <a16:creationId xmlns:a16="http://schemas.microsoft.com/office/drawing/2014/main" id="{89707B95-1F71-8E4D-B16E-E19D9C43E610}"/>
              </a:ext>
            </a:extLst>
          </p:cNvPr>
          <p:cNvPicPr>
            <a:picLocks noChangeAspect="1"/>
          </p:cNvPicPr>
          <p:nvPr/>
        </p:nvPicPr>
        <p:blipFill>
          <a:blip r:embed="rId2"/>
          <a:stretch>
            <a:fillRect/>
          </a:stretch>
        </p:blipFill>
        <p:spPr>
          <a:xfrm>
            <a:off x="1103699" y="2592510"/>
            <a:ext cx="4011999" cy="3597662"/>
          </a:xfrm>
          <a:prstGeom prst="rect">
            <a:avLst/>
          </a:prstGeom>
        </p:spPr>
      </p:pic>
      <p:sp>
        <p:nvSpPr>
          <p:cNvPr id="11" name="TextBox 10">
            <a:extLst>
              <a:ext uri="{FF2B5EF4-FFF2-40B4-BE49-F238E27FC236}">
                <a16:creationId xmlns:a16="http://schemas.microsoft.com/office/drawing/2014/main" id="{E6387AF6-BB19-5246-9A47-C901DB52DFC6}"/>
              </a:ext>
            </a:extLst>
          </p:cNvPr>
          <p:cNvSpPr txBox="1"/>
          <p:nvPr/>
        </p:nvSpPr>
        <p:spPr>
          <a:xfrm>
            <a:off x="6195991" y="2592510"/>
            <a:ext cx="5157809"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“Trans” is sterically the most favorable arrangement</a:t>
            </a:r>
          </a:p>
          <a:p>
            <a:r>
              <a:rPr lang="en-US" dirty="0">
                <a:latin typeface="Times New Roman" panose="02020603050405020304" pitchFamily="18" charset="0"/>
                <a:cs typeface="Times New Roman" panose="02020603050405020304" pitchFamily="18" charset="0"/>
              </a:rPr>
              <a:t>“Gauche +” and “Gauche -” are less favorable</a:t>
            </a:r>
          </a:p>
        </p:txBody>
      </p:sp>
      <p:sp>
        <p:nvSpPr>
          <p:cNvPr id="12" name="TextBox 11">
            <a:extLst>
              <a:ext uri="{FF2B5EF4-FFF2-40B4-BE49-F238E27FC236}">
                <a16:creationId xmlns:a16="http://schemas.microsoft.com/office/drawing/2014/main" id="{C55890F2-87EB-954D-8FE5-105F1C52881C}"/>
              </a:ext>
            </a:extLst>
          </p:cNvPr>
          <p:cNvSpPr txBox="1"/>
          <p:nvPr/>
        </p:nvSpPr>
        <p:spPr>
          <a:xfrm>
            <a:off x="6195991" y="3655191"/>
            <a:ext cx="4900377"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Boltzmann equation gives the probability of a particular conformation, </a:t>
            </a:r>
            <a:r>
              <a:rPr lang="en-US" b="1" dirty="0">
                <a:latin typeface="Times New Roman" panose="02020603050405020304" pitchFamily="18" charset="0"/>
                <a:cs typeface="Times New Roman" panose="02020603050405020304" pitchFamily="18" charset="0"/>
              </a:rPr>
              <a:t>Z is the partition function </a:t>
            </a:r>
            <a:r>
              <a:rPr lang="en-US" dirty="0">
                <a:latin typeface="Times New Roman" panose="02020603050405020304" pitchFamily="18" charset="0"/>
                <a:cs typeface="Times New Roman" panose="02020603050405020304" pitchFamily="18" charset="0"/>
              </a:rPr>
              <a:t>or the sum of all the different Boltzmann expressions in an ensemble</a:t>
            </a:r>
          </a:p>
        </p:txBody>
      </p:sp>
      <p:pic>
        <p:nvPicPr>
          <p:cNvPr id="13" name="Picture 12">
            <a:extLst>
              <a:ext uri="{FF2B5EF4-FFF2-40B4-BE49-F238E27FC236}">
                <a16:creationId xmlns:a16="http://schemas.microsoft.com/office/drawing/2014/main" id="{77FE33E1-B293-824D-8C23-23785E7C780E}"/>
              </a:ext>
            </a:extLst>
          </p:cNvPr>
          <p:cNvPicPr>
            <a:picLocks noChangeAspect="1"/>
          </p:cNvPicPr>
          <p:nvPr/>
        </p:nvPicPr>
        <p:blipFill>
          <a:blip r:embed="rId3"/>
          <a:stretch>
            <a:fillRect/>
          </a:stretch>
        </p:blipFill>
        <p:spPr>
          <a:xfrm>
            <a:off x="6412298" y="4855520"/>
            <a:ext cx="2654300" cy="914400"/>
          </a:xfrm>
          <a:prstGeom prst="rect">
            <a:avLst/>
          </a:prstGeom>
        </p:spPr>
      </p:pic>
      <p:pic>
        <p:nvPicPr>
          <p:cNvPr id="14" name="Picture 13">
            <a:extLst>
              <a:ext uri="{FF2B5EF4-FFF2-40B4-BE49-F238E27FC236}">
                <a16:creationId xmlns:a16="http://schemas.microsoft.com/office/drawing/2014/main" id="{78D87D19-86A6-A245-B2F4-3A83333EFF5D}"/>
              </a:ext>
            </a:extLst>
          </p:cNvPr>
          <p:cNvPicPr>
            <a:picLocks noChangeAspect="1"/>
          </p:cNvPicPr>
          <p:nvPr/>
        </p:nvPicPr>
        <p:blipFill>
          <a:blip r:embed="rId4"/>
          <a:stretch>
            <a:fillRect/>
          </a:stretch>
        </p:blipFill>
        <p:spPr>
          <a:xfrm>
            <a:off x="6412298" y="5639745"/>
            <a:ext cx="1524000" cy="723900"/>
          </a:xfrm>
          <a:prstGeom prst="rect">
            <a:avLst/>
          </a:prstGeom>
        </p:spPr>
      </p:pic>
      <p:sp>
        <p:nvSpPr>
          <p:cNvPr id="18" name="TextBox 17">
            <a:extLst>
              <a:ext uri="{FF2B5EF4-FFF2-40B4-BE49-F238E27FC236}">
                <a16:creationId xmlns:a16="http://schemas.microsoft.com/office/drawing/2014/main" id="{7CD88EEF-9D10-924D-B952-F7294BCDA266}"/>
              </a:ext>
            </a:extLst>
          </p:cNvPr>
          <p:cNvSpPr txBox="1"/>
          <p:nvPr/>
        </p:nvSpPr>
        <p:spPr>
          <a:xfrm>
            <a:off x="425213" y="2393773"/>
            <a:ext cx="1289777"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For Butene</a:t>
            </a:r>
          </a:p>
        </p:txBody>
      </p:sp>
    </p:spTree>
    <p:extLst>
      <p:ext uri="{BB962C8B-B14F-4D97-AF65-F5344CB8AC3E}">
        <p14:creationId xmlns:p14="http://schemas.microsoft.com/office/powerpoint/2010/main" val="16377055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8B2810-E812-8E46-8364-B7F730C6BD16}"/>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65</a:t>
            </a:fld>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4903C45-0350-7A4E-B0D8-E1ABF90D4761}"/>
              </a:ext>
            </a:extLst>
          </p:cNvPr>
          <p:cNvSpPr txBox="1"/>
          <p:nvPr/>
        </p:nvSpPr>
        <p:spPr>
          <a:xfrm>
            <a:off x="3655461" y="247136"/>
            <a:ext cx="5219699"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Conformational Enthalpy of Polymers</a:t>
            </a:r>
          </a:p>
        </p:txBody>
      </p:sp>
      <p:sp>
        <p:nvSpPr>
          <p:cNvPr id="4" name="TextBox 3">
            <a:extLst>
              <a:ext uri="{FF2B5EF4-FFF2-40B4-BE49-F238E27FC236}">
                <a16:creationId xmlns:a16="http://schemas.microsoft.com/office/drawing/2014/main" id="{62740650-2468-9F4B-A385-8295ACAF7D58}"/>
              </a:ext>
            </a:extLst>
          </p:cNvPr>
          <p:cNvSpPr txBox="1"/>
          <p:nvPr/>
        </p:nvSpPr>
        <p:spPr>
          <a:xfrm>
            <a:off x="2669058" y="872531"/>
            <a:ext cx="766119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Rotational Isomeric State Model of </a:t>
            </a:r>
            <a:r>
              <a:rPr lang="en-US" dirty="0" err="1">
                <a:latin typeface="Times New Roman" panose="02020603050405020304" pitchFamily="18" charset="0"/>
                <a:cs typeface="Times New Roman" panose="02020603050405020304" pitchFamily="18" charset="0"/>
              </a:rPr>
              <a:t>Volkenstein</a:t>
            </a:r>
            <a:r>
              <a:rPr lang="en-US" dirty="0">
                <a:latin typeface="Times New Roman" panose="02020603050405020304" pitchFamily="18" charset="0"/>
                <a:cs typeface="Times New Roman" panose="02020603050405020304" pitchFamily="18" charset="0"/>
              </a:rPr>
              <a:t> and Paul Flory (Nobel Prize)</a:t>
            </a:r>
          </a:p>
        </p:txBody>
      </p:sp>
      <p:sp>
        <p:nvSpPr>
          <p:cNvPr id="9" name="TextBox 8">
            <a:extLst>
              <a:ext uri="{FF2B5EF4-FFF2-40B4-BE49-F238E27FC236}">
                <a16:creationId xmlns:a16="http://schemas.microsoft.com/office/drawing/2014/main" id="{255FEF11-058E-E044-B8BF-D1A7EAB32ABF}"/>
              </a:ext>
            </a:extLst>
          </p:cNvPr>
          <p:cNvSpPr txBox="1"/>
          <p:nvPr/>
        </p:nvSpPr>
        <p:spPr>
          <a:xfrm>
            <a:off x="1655806" y="1594021"/>
            <a:ext cx="9080371"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Carbon has a tetrahedral bonding arrangement</a:t>
            </a:r>
          </a:p>
          <a:p>
            <a:r>
              <a:rPr lang="en-US" dirty="0">
                <a:latin typeface="Times New Roman" panose="02020603050405020304" pitchFamily="18" charset="0"/>
                <a:cs typeface="Times New Roman" panose="02020603050405020304" pitchFamily="18" charset="0"/>
              </a:rPr>
              <a:t>For a chain of carbon, the two side groups interact with the side groups of neighboring carbons </a:t>
            </a:r>
          </a:p>
        </p:txBody>
      </p:sp>
      <p:sp>
        <p:nvSpPr>
          <p:cNvPr id="11" name="TextBox 10">
            <a:extLst>
              <a:ext uri="{FF2B5EF4-FFF2-40B4-BE49-F238E27FC236}">
                <a16:creationId xmlns:a16="http://schemas.microsoft.com/office/drawing/2014/main" id="{E6387AF6-BB19-5246-9A47-C901DB52DFC6}"/>
              </a:ext>
            </a:extLst>
          </p:cNvPr>
          <p:cNvSpPr txBox="1"/>
          <p:nvPr/>
        </p:nvSpPr>
        <p:spPr>
          <a:xfrm>
            <a:off x="6195991" y="2592510"/>
            <a:ext cx="5157809"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“Trans” is sterically the most favorable arrangement</a:t>
            </a:r>
          </a:p>
          <a:p>
            <a:r>
              <a:rPr lang="en-US" dirty="0">
                <a:latin typeface="Times New Roman" panose="02020603050405020304" pitchFamily="18" charset="0"/>
                <a:cs typeface="Times New Roman" panose="02020603050405020304" pitchFamily="18" charset="0"/>
              </a:rPr>
              <a:t>“Gauche +” and “Gauche -” are less favorable</a:t>
            </a:r>
          </a:p>
        </p:txBody>
      </p:sp>
      <p:sp>
        <p:nvSpPr>
          <p:cNvPr id="12" name="TextBox 11">
            <a:extLst>
              <a:ext uri="{FF2B5EF4-FFF2-40B4-BE49-F238E27FC236}">
                <a16:creationId xmlns:a16="http://schemas.microsoft.com/office/drawing/2014/main" id="{C55890F2-87EB-954D-8FE5-105F1C52881C}"/>
              </a:ext>
            </a:extLst>
          </p:cNvPr>
          <p:cNvSpPr txBox="1"/>
          <p:nvPr/>
        </p:nvSpPr>
        <p:spPr>
          <a:xfrm>
            <a:off x="6195991" y="3655191"/>
            <a:ext cx="4900377"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Boltzmann equation gives the probability of a particular conformation, </a:t>
            </a:r>
            <a:r>
              <a:rPr lang="en-US" b="1" dirty="0">
                <a:latin typeface="Times New Roman" panose="02020603050405020304" pitchFamily="18" charset="0"/>
                <a:cs typeface="Times New Roman" panose="02020603050405020304" pitchFamily="18" charset="0"/>
              </a:rPr>
              <a:t>Z is the partition function </a:t>
            </a:r>
            <a:r>
              <a:rPr lang="en-US" dirty="0">
                <a:latin typeface="Times New Roman" panose="02020603050405020304" pitchFamily="18" charset="0"/>
                <a:cs typeface="Times New Roman" panose="02020603050405020304" pitchFamily="18" charset="0"/>
              </a:rPr>
              <a:t>or the sum of all the different Boltzmann expressions in an ensemble</a:t>
            </a:r>
          </a:p>
        </p:txBody>
      </p:sp>
      <p:pic>
        <p:nvPicPr>
          <p:cNvPr id="13" name="Picture 12">
            <a:extLst>
              <a:ext uri="{FF2B5EF4-FFF2-40B4-BE49-F238E27FC236}">
                <a16:creationId xmlns:a16="http://schemas.microsoft.com/office/drawing/2014/main" id="{77FE33E1-B293-824D-8C23-23785E7C780E}"/>
              </a:ext>
            </a:extLst>
          </p:cNvPr>
          <p:cNvPicPr>
            <a:picLocks noChangeAspect="1"/>
          </p:cNvPicPr>
          <p:nvPr/>
        </p:nvPicPr>
        <p:blipFill>
          <a:blip r:embed="rId2"/>
          <a:stretch>
            <a:fillRect/>
          </a:stretch>
        </p:blipFill>
        <p:spPr>
          <a:xfrm>
            <a:off x="6412298" y="4855520"/>
            <a:ext cx="2654300" cy="914400"/>
          </a:xfrm>
          <a:prstGeom prst="rect">
            <a:avLst/>
          </a:prstGeom>
        </p:spPr>
      </p:pic>
      <p:pic>
        <p:nvPicPr>
          <p:cNvPr id="14" name="Picture 13">
            <a:extLst>
              <a:ext uri="{FF2B5EF4-FFF2-40B4-BE49-F238E27FC236}">
                <a16:creationId xmlns:a16="http://schemas.microsoft.com/office/drawing/2014/main" id="{78D87D19-86A6-A245-B2F4-3A83333EFF5D}"/>
              </a:ext>
            </a:extLst>
          </p:cNvPr>
          <p:cNvPicPr>
            <a:picLocks noChangeAspect="1"/>
          </p:cNvPicPr>
          <p:nvPr/>
        </p:nvPicPr>
        <p:blipFill>
          <a:blip r:embed="rId3"/>
          <a:stretch>
            <a:fillRect/>
          </a:stretch>
        </p:blipFill>
        <p:spPr>
          <a:xfrm>
            <a:off x="6412298" y="5639745"/>
            <a:ext cx="1524000" cy="723900"/>
          </a:xfrm>
          <a:prstGeom prst="rect">
            <a:avLst/>
          </a:prstGeom>
        </p:spPr>
      </p:pic>
      <p:pic>
        <p:nvPicPr>
          <p:cNvPr id="15" name="Picture 14">
            <a:extLst>
              <a:ext uri="{FF2B5EF4-FFF2-40B4-BE49-F238E27FC236}">
                <a16:creationId xmlns:a16="http://schemas.microsoft.com/office/drawing/2014/main" id="{11FD1802-91B7-8249-A65B-19C2B093001C}"/>
              </a:ext>
            </a:extLst>
          </p:cNvPr>
          <p:cNvPicPr>
            <a:picLocks noChangeAspect="1"/>
          </p:cNvPicPr>
          <p:nvPr/>
        </p:nvPicPr>
        <p:blipFill>
          <a:blip r:embed="rId4"/>
          <a:stretch>
            <a:fillRect/>
          </a:stretch>
        </p:blipFill>
        <p:spPr>
          <a:xfrm>
            <a:off x="306516" y="2310634"/>
            <a:ext cx="1712891" cy="1948919"/>
          </a:xfrm>
          <a:prstGeom prst="rect">
            <a:avLst/>
          </a:prstGeom>
        </p:spPr>
      </p:pic>
      <p:pic>
        <p:nvPicPr>
          <p:cNvPr id="16" name="Picture 15">
            <a:extLst>
              <a:ext uri="{FF2B5EF4-FFF2-40B4-BE49-F238E27FC236}">
                <a16:creationId xmlns:a16="http://schemas.microsoft.com/office/drawing/2014/main" id="{F508EDCE-EE0F-8945-B2FB-F47B8777634B}"/>
              </a:ext>
            </a:extLst>
          </p:cNvPr>
          <p:cNvPicPr>
            <a:picLocks noChangeAspect="1"/>
          </p:cNvPicPr>
          <p:nvPr/>
        </p:nvPicPr>
        <p:blipFill>
          <a:blip r:embed="rId5"/>
          <a:stretch>
            <a:fillRect/>
          </a:stretch>
        </p:blipFill>
        <p:spPr>
          <a:xfrm>
            <a:off x="4112484" y="4779006"/>
            <a:ext cx="1770277" cy="1674262"/>
          </a:xfrm>
          <a:prstGeom prst="rect">
            <a:avLst/>
          </a:prstGeom>
        </p:spPr>
      </p:pic>
      <p:pic>
        <p:nvPicPr>
          <p:cNvPr id="17" name="Picture 16">
            <a:extLst>
              <a:ext uri="{FF2B5EF4-FFF2-40B4-BE49-F238E27FC236}">
                <a16:creationId xmlns:a16="http://schemas.microsoft.com/office/drawing/2014/main" id="{C8B2B34D-AC9C-B545-93ED-661166764C99}"/>
              </a:ext>
            </a:extLst>
          </p:cNvPr>
          <p:cNvPicPr>
            <a:picLocks noChangeAspect="1"/>
          </p:cNvPicPr>
          <p:nvPr/>
        </p:nvPicPr>
        <p:blipFill>
          <a:blip r:embed="rId6"/>
          <a:stretch>
            <a:fillRect/>
          </a:stretch>
        </p:blipFill>
        <p:spPr>
          <a:xfrm>
            <a:off x="2383608" y="3441879"/>
            <a:ext cx="1834724" cy="1870841"/>
          </a:xfrm>
          <a:prstGeom prst="rect">
            <a:avLst/>
          </a:prstGeom>
        </p:spPr>
      </p:pic>
      <p:sp>
        <p:nvSpPr>
          <p:cNvPr id="5" name="TextBox 4">
            <a:extLst>
              <a:ext uri="{FF2B5EF4-FFF2-40B4-BE49-F238E27FC236}">
                <a16:creationId xmlns:a16="http://schemas.microsoft.com/office/drawing/2014/main" id="{9315BBEC-95B1-7845-B92A-D976AA468425}"/>
              </a:ext>
            </a:extLst>
          </p:cNvPr>
          <p:cNvSpPr txBox="1"/>
          <p:nvPr/>
        </p:nvSpPr>
        <p:spPr>
          <a:xfrm>
            <a:off x="861603" y="5585254"/>
            <a:ext cx="212058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Neumann Projection</a:t>
            </a:r>
          </a:p>
        </p:txBody>
      </p:sp>
      <p:sp>
        <p:nvSpPr>
          <p:cNvPr id="18" name="TextBox 17">
            <a:extLst>
              <a:ext uri="{FF2B5EF4-FFF2-40B4-BE49-F238E27FC236}">
                <a16:creationId xmlns:a16="http://schemas.microsoft.com/office/drawing/2014/main" id="{206571E9-02AD-A148-908F-60D12C9927F4}"/>
              </a:ext>
            </a:extLst>
          </p:cNvPr>
          <p:cNvSpPr txBox="1"/>
          <p:nvPr/>
        </p:nvSpPr>
        <p:spPr>
          <a:xfrm>
            <a:off x="2877105" y="2613524"/>
            <a:ext cx="1289777"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For Butene</a:t>
            </a:r>
          </a:p>
        </p:txBody>
      </p:sp>
    </p:spTree>
    <p:extLst>
      <p:ext uri="{BB962C8B-B14F-4D97-AF65-F5344CB8AC3E}">
        <p14:creationId xmlns:p14="http://schemas.microsoft.com/office/powerpoint/2010/main" val="27467998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8B2810-E812-8E46-8364-B7F730C6BD16}"/>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66</a:t>
            </a:fld>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4903C45-0350-7A4E-B0D8-E1ABF90D4761}"/>
              </a:ext>
            </a:extLst>
          </p:cNvPr>
          <p:cNvSpPr txBox="1"/>
          <p:nvPr/>
        </p:nvSpPr>
        <p:spPr>
          <a:xfrm>
            <a:off x="3655461" y="247136"/>
            <a:ext cx="5219699"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Conformational Enthalpy of Polymers</a:t>
            </a:r>
          </a:p>
        </p:txBody>
      </p:sp>
      <p:sp>
        <p:nvSpPr>
          <p:cNvPr id="4" name="TextBox 3">
            <a:extLst>
              <a:ext uri="{FF2B5EF4-FFF2-40B4-BE49-F238E27FC236}">
                <a16:creationId xmlns:a16="http://schemas.microsoft.com/office/drawing/2014/main" id="{62740650-2468-9F4B-A385-8295ACAF7D58}"/>
              </a:ext>
            </a:extLst>
          </p:cNvPr>
          <p:cNvSpPr txBox="1"/>
          <p:nvPr/>
        </p:nvSpPr>
        <p:spPr>
          <a:xfrm>
            <a:off x="2669058" y="872531"/>
            <a:ext cx="766119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Rotational Isomeric State Model of </a:t>
            </a:r>
            <a:r>
              <a:rPr lang="en-US" dirty="0" err="1">
                <a:latin typeface="Times New Roman" panose="02020603050405020304" pitchFamily="18" charset="0"/>
                <a:cs typeface="Times New Roman" panose="02020603050405020304" pitchFamily="18" charset="0"/>
              </a:rPr>
              <a:t>Volkenstein</a:t>
            </a:r>
            <a:r>
              <a:rPr lang="en-US" dirty="0">
                <a:latin typeface="Times New Roman" panose="02020603050405020304" pitchFamily="18" charset="0"/>
                <a:cs typeface="Times New Roman" panose="02020603050405020304" pitchFamily="18" charset="0"/>
              </a:rPr>
              <a:t> and Paul Flory (Nobel Prize)</a:t>
            </a:r>
          </a:p>
        </p:txBody>
      </p:sp>
      <p:sp>
        <p:nvSpPr>
          <p:cNvPr id="9" name="TextBox 8">
            <a:extLst>
              <a:ext uri="{FF2B5EF4-FFF2-40B4-BE49-F238E27FC236}">
                <a16:creationId xmlns:a16="http://schemas.microsoft.com/office/drawing/2014/main" id="{255FEF11-058E-E044-B8BF-D1A7EAB32ABF}"/>
              </a:ext>
            </a:extLst>
          </p:cNvPr>
          <p:cNvSpPr txBox="1"/>
          <p:nvPr/>
        </p:nvSpPr>
        <p:spPr>
          <a:xfrm>
            <a:off x="1655806" y="1594021"/>
            <a:ext cx="9080371"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Carbon has a tetrahedral bonding arrangement</a:t>
            </a:r>
          </a:p>
          <a:p>
            <a:r>
              <a:rPr lang="en-US" dirty="0">
                <a:latin typeface="Times New Roman" panose="02020603050405020304" pitchFamily="18" charset="0"/>
                <a:cs typeface="Times New Roman" panose="02020603050405020304" pitchFamily="18" charset="0"/>
              </a:rPr>
              <a:t>For a chain of carbon the two side groups interact with the side groups of neighboring carbons </a:t>
            </a:r>
          </a:p>
        </p:txBody>
      </p:sp>
      <p:sp>
        <p:nvSpPr>
          <p:cNvPr id="11" name="TextBox 10">
            <a:extLst>
              <a:ext uri="{FF2B5EF4-FFF2-40B4-BE49-F238E27FC236}">
                <a16:creationId xmlns:a16="http://schemas.microsoft.com/office/drawing/2014/main" id="{E6387AF6-BB19-5246-9A47-C901DB52DFC6}"/>
              </a:ext>
            </a:extLst>
          </p:cNvPr>
          <p:cNvSpPr txBox="1"/>
          <p:nvPr/>
        </p:nvSpPr>
        <p:spPr>
          <a:xfrm>
            <a:off x="6195991" y="2592510"/>
            <a:ext cx="5157809"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“Trans” is sterically the most favorable arrangement</a:t>
            </a:r>
          </a:p>
          <a:p>
            <a:r>
              <a:rPr lang="en-US" dirty="0">
                <a:latin typeface="Times New Roman" panose="02020603050405020304" pitchFamily="18" charset="0"/>
                <a:cs typeface="Times New Roman" panose="02020603050405020304" pitchFamily="18" charset="0"/>
              </a:rPr>
              <a:t>“Gauche +” and “Gauche -” are less favorable</a:t>
            </a:r>
          </a:p>
        </p:txBody>
      </p:sp>
      <p:sp>
        <p:nvSpPr>
          <p:cNvPr id="12" name="TextBox 11">
            <a:extLst>
              <a:ext uri="{FF2B5EF4-FFF2-40B4-BE49-F238E27FC236}">
                <a16:creationId xmlns:a16="http://schemas.microsoft.com/office/drawing/2014/main" id="{C55890F2-87EB-954D-8FE5-105F1C52881C}"/>
              </a:ext>
            </a:extLst>
          </p:cNvPr>
          <p:cNvSpPr txBox="1"/>
          <p:nvPr/>
        </p:nvSpPr>
        <p:spPr>
          <a:xfrm>
            <a:off x="6195991" y="3655191"/>
            <a:ext cx="4900377"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Boltzmann equation gives the probability of a particular conformation, </a:t>
            </a:r>
            <a:r>
              <a:rPr lang="en-US" b="1" dirty="0">
                <a:latin typeface="Times New Roman" panose="02020603050405020304" pitchFamily="18" charset="0"/>
                <a:cs typeface="Times New Roman" panose="02020603050405020304" pitchFamily="18" charset="0"/>
              </a:rPr>
              <a:t>Z is the partition function </a:t>
            </a:r>
            <a:r>
              <a:rPr lang="en-US" dirty="0">
                <a:latin typeface="Times New Roman" panose="02020603050405020304" pitchFamily="18" charset="0"/>
                <a:cs typeface="Times New Roman" panose="02020603050405020304" pitchFamily="18" charset="0"/>
              </a:rPr>
              <a:t>or the sum of all of the different Boltzmann expressions in an ensemble</a:t>
            </a:r>
          </a:p>
        </p:txBody>
      </p:sp>
      <p:pic>
        <p:nvPicPr>
          <p:cNvPr id="13" name="Picture 12">
            <a:extLst>
              <a:ext uri="{FF2B5EF4-FFF2-40B4-BE49-F238E27FC236}">
                <a16:creationId xmlns:a16="http://schemas.microsoft.com/office/drawing/2014/main" id="{77FE33E1-B293-824D-8C23-23785E7C780E}"/>
              </a:ext>
            </a:extLst>
          </p:cNvPr>
          <p:cNvPicPr>
            <a:picLocks noChangeAspect="1"/>
          </p:cNvPicPr>
          <p:nvPr/>
        </p:nvPicPr>
        <p:blipFill>
          <a:blip r:embed="rId2"/>
          <a:stretch>
            <a:fillRect/>
          </a:stretch>
        </p:blipFill>
        <p:spPr>
          <a:xfrm>
            <a:off x="6412298" y="4855520"/>
            <a:ext cx="2654300" cy="914400"/>
          </a:xfrm>
          <a:prstGeom prst="rect">
            <a:avLst/>
          </a:prstGeom>
        </p:spPr>
      </p:pic>
      <p:pic>
        <p:nvPicPr>
          <p:cNvPr id="14" name="Picture 13">
            <a:extLst>
              <a:ext uri="{FF2B5EF4-FFF2-40B4-BE49-F238E27FC236}">
                <a16:creationId xmlns:a16="http://schemas.microsoft.com/office/drawing/2014/main" id="{78D87D19-86A6-A245-B2F4-3A83333EFF5D}"/>
              </a:ext>
            </a:extLst>
          </p:cNvPr>
          <p:cNvPicPr>
            <a:picLocks noChangeAspect="1"/>
          </p:cNvPicPr>
          <p:nvPr/>
        </p:nvPicPr>
        <p:blipFill>
          <a:blip r:embed="rId3"/>
          <a:stretch>
            <a:fillRect/>
          </a:stretch>
        </p:blipFill>
        <p:spPr>
          <a:xfrm>
            <a:off x="6412298" y="5639745"/>
            <a:ext cx="1524000" cy="723900"/>
          </a:xfrm>
          <a:prstGeom prst="rect">
            <a:avLst/>
          </a:prstGeom>
        </p:spPr>
      </p:pic>
      <p:pic>
        <p:nvPicPr>
          <p:cNvPr id="6" name="Picture 5">
            <a:extLst>
              <a:ext uri="{FF2B5EF4-FFF2-40B4-BE49-F238E27FC236}">
                <a16:creationId xmlns:a16="http://schemas.microsoft.com/office/drawing/2014/main" id="{A8B2D312-3C0A-4C4F-BD22-6BA3168CA470}"/>
              </a:ext>
            </a:extLst>
          </p:cNvPr>
          <p:cNvPicPr>
            <a:picLocks noChangeAspect="1"/>
          </p:cNvPicPr>
          <p:nvPr/>
        </p:nvPicPr>
        <p:blipFill>
          <a:blip r:embed="rId4"/>
          <a:stretch>
            <a:fillRect/>
          </a:stretch>
        </p:blipFill>
        <p:spPr>
          <a:xfrm>
            <a:off x="662705" y="2206649"/>
            <a:ext cx="4705211" cy="4514826"/>
          </a:xfrm>
          <a:prstGeom prst="rect">
            <a:avLst/>
          </a:prstGeom>
        </p:spPr>
      </p:pic>
      <p:sp>
        <p:nvSpPr>
          <p:cNvPr id="18" name="TextBox 17">
            <a:extLst>
              <a:ext uri="{FF2B5EF4-FFF2-40B4-BE49-F238E27FC236}">
                <a16:creationId xmlns:a16="http://schemas.microsoft.com/office/drawing/2014/main" id="{9D47E491-E2BC-CD4E-AED9-7D5F1E7CF60E}"/>
              </a:ext>
            </a:extLst>
          </p:cNvPr>
          <p:cNvSpPr txBox="1"/>
          <p:nvPr/>
        </p:nvSpPr>
        <p:spPr>
          <a:xfrm>
            <a:off x="212434" y="2240352"/>
            <a:ext cx="1289777"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For Butene</a:t>
            </a:r>
          </a:p>
        </p:txBody>
      </p:sp>
    </p:spTree>
    <p:extLst>
      <p:ext uri="{BB962C8B-B14F-4D97-AF65-F5344CB8AC3E}">
        <p14:creationId xmlns:p14="http://schemas.microsoft.com/office/powerpoint/2010/main" val="16427441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8B2810-E812-8E46-8364-B7F730C6BD16}"/>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67</a:t>
            </a:fld>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4903C45-0350-7A4E-B0D8-E1ABF90D4761}"/>
              </a:ext>
            </a:extLst>
          </p:cNvPr>
          <p:cNvSpPr txBox="1"/>
          <p:nvPr/>
        </p:nvSpPr>
        <p:spPr>
          <a:xfrm>
            <a:off x="3655461" y="247136"/>
            <a:ext cx="4961615"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Conformational Energy of Polymers</a:t>
            </a:r>
          </a:p>
        </p:txBody>
      </p:sp>
      <p:sp>
        <p:nvSpPr>
          <p:cNvPr id="4" name="TextBox 3">
            <a:extLst>
              <a:ext uri="{FF2B5EF4-FFF2-40B4-BE49-F238E27FC236}">
                <a16:creationId xmlns:a16="http://schemas.microsoft.com/office/drawing/2014/main" id="{62740650-2468-9F4B-A385-8295ACAF7D58}"/>
              </a:ext>
            </a:extLst>
          </p:cNvPr>
          <p:cNvSpPr txBox="1"/>
          <p:nvPr/>
        </p:nvSpPr>
        <p:spPr>
          <a:xfrm>
            <a:off x="2669058" y="872531"/>
            <a:ext cx="766119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Rotational Isomeric State Model of </a:t>
            </a:r>
            <a:r>
              <a:rPr lang="en-US" dirty="0" err="1">
                <a:latin typeface="Times New Roman" panose="02020603050405020304" pitchFamily="18" charset="0"/>
                <a:cs typeface="Times New Roman" panose="02020603050405020304" pitchFamily="18" charset="0"/>
              </a:rPr>
              <a:t>Volkenstein</a:t>
            </a:r>
            <a:r>
              <a:rPr lang="en-US" dirty="0">
                <a:latin typeface="Times New Roman" panose="02020603050405020304" pitchFamily="18" charset="0"/>
                <a:cs typeface="Times New Roman" panose="02020603050405020304" pitchFamily="18" charset="0"/>
              </a:rPr>
              <a:t> and Paul Flory (Nobel Prize)</a:t>
            </a:r>
          </a:p>
        </p:txBody>
      </p:sp>
      <p:sp>
        <p:nvSpPr>
          <p:cNvPr id="9" name="TextBox 8">
            <a:extLst>
              <a:ext uri="{FF2B5EF4-FFF2-40B4-BE49-F238E27FC236}">
                <a16:creationId xmlns:a16="http://schemas.microsoft.com/office/drawing/2014/main" id="{255FEF11-058E-E044-B8BF-D1A7EAB32ABF}"/>
              </a:ext>
            </a:extLst>
          </p:cNvPr>
          <p:cNvSpPr txBox="1"/>
          <p:nvPr/>
        </p:nvSpPr>
        <p:spPr>
          <a:xfrm>
            <a:off x="1655806" y="1594021"/>
            <a:ext cx="9080371"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Carbon has a tetrahedral bonding arrangement</a:t>
            </a:r>
          </a:p>
          <a:p>
            <a:r>
              <a:rPr lang="en-US" dirty="0">
                <a:latin typeface="Times New Roman" panose="02020603050405020304" pitchFamily="18" charset="0"/>
                <a:cs typeface="Times New Roman" panose="02020603050405020304" pitchFamily="18" charset="0"/>
              </a:rPr>
              <a:t>For a chain of carbon, the two side groups interact with the side groups of neighboring carbons </a:t>
            </a:r>
          </a:p>
        </p:txBody>
      </p:sp>
      <p:pic>
        <p:nvPicPr>
          <p:cNvPr id="13" name="Picture 12">
            <a:extLst>
              <a:ext uri="{FF2B5EF4-FFF2-40B4-BE49-F238E27FC236}">
                <a16:creationId xmlns:a16="http://schemas.microsoft.com/office/drawing/2014/main" id="{77FE33E1-B293-824D-8C23-23785E7C780E}"/>
              </a:ext>
            </a:extLst>
          </p:cNvPr>
          <p:cNvPicPr>
            <a:picLocks noChangeAspect="1"/>
          </p:cNvPicPr>
          <p:nvPr/>
        </p:nvPicPr>
        <p:blipFill>
          <a:blip r:embed="rId2"/>
          <a:stretch>
            <a:fillRect/>
          </a:stretch>
        </p:blipFill>
        <p:spPr>
          <a:xfrm>
            <a:off x="9003098" y="3499838"/>
            <a:ext cx="2654300" cy="914400"/>
          </a:xfrm>
          <a:prstGeom prst="rect">
            <a:avLst/>
          </a:prstGeom>
        </p:spPr>
      </p:pic>
      <p:pic>
        <p:nvPicPr>
          <p:cNvPr id="14" name="Picture 13">
            <a:extLst>
              <a:ext uri="{FF2B5EF4-FFF2-40B4-BE49-F238E27FC236}">
                <a16:creationId xmlns:a16="http://schemas.microsoft.com/office/drawing/2014/main" id="{78D87D19-86A6-A245-B2F4-3A83333EFF5D}"/>
              </a:ext>
            </a:extLst>
          </p:cNvPr>
          <p:cNvPicPr>
            <a:picLocks noChangeAspect="1"/>
          </p:cNvPicPr>
          <p:nvPr/>
        </p:nvPicPr>
        <p:blipFill>
          <a:blip r:embed="rId3"/>
          <a:stretch>
            <a:fillRect/>
          </a:stretch>
        </p:blipFill>
        <p:spPr>
          <a:xfrm>
            <a:off x="9464417" y="2662626"/>
            <a:ext cx="1524000" cy="723900"/>
          </a:xfrm>
          <a:prstGeom prst="rect">
            <a:avLst/>
          </a:prstGeom>
        </p:spPr>
      </p:pic>
      <p:pic>
        <p:nvPicPr>
          <p:cNvPr id="7" name="Picture 6">
            <a:extLst>
              <a:ext uri="{FF2B5EF4-FFF2-40B4-BE49-F238E27FC236}">
                <a16:creationId xmlns:a16="http://schemas.microsoft.com/office/drawing/2014/main" id="{1352BE76-2B5C-7043-8E12-B54C221A0474}"/>
              </a:ext>
            </a:extLst>
          </p:cNvPr>
          <p:cNvPicPr>
            <a:picLocks noChangeAspect="1"/>
          </p:cNvPicPr>
          <p:nvPr/>
        </p:nvPicPr>
        <p:blipFill>
          <a:blip r:embed="rId4"/>
          <a:stretch>
            <a:fillRect/>
          </a:stretch>
        </p:blipFill>
        <p:spPr>
          <a:xfrm>
            <a:off x="2093039" y="2824199"/>
            <a:ext cx="6185988" cy="409074"/>
          </a:xfrm>
          <a:prstGeom prst="rect">
            <a:avLst/>
          </a:prstGeom>
        </p:spPr>
      </p:pic>
      <p:pic>
        <p:nvPicPr>
          <p:cNvPr id="8" name="Picture 7">
            <a:extLst>
              <a:ext uri="{FF2B5EF4-FFF2-40B4-BE49-F238E27FC236}">
                <a16:creationId xmlns:a16="http://schemas.microsoft.com/office/drawing/2014/main" id="{1386E9CB-83BB-9D45-8796-6ED479DA4F60}"/>
              </a:ext>
            </a:extLst>
          </p:cNvPr>
          <p:cNvPicPr>
            <a:picLocks noChangeAspect="1"/>
          </p:cNvPicPr>
          <p:nvPr/>
        </p:nvPicPr>
        <p:blipFill>
          <a:blip r:embed="rId5"/>
          <a:stretch>
            <a:fillRect/>
          </a:stretch>
        </p:blipFill>
        <p:spPr>
          <a:xfrm>
            <a:off x="2669058" y="3684504"/>
            <a:ext cx="4813300" cy="927100"/>
          </a:xfrm>
          <a:prstGeom prst="rect">
            <a:avLst/>
          </a:prstGeom>
        </p:spPr>
      </p:pic>
      <p:sp>
        <p:nvSpPr>
          <p:cNvPr id="10" name="TextBox 9">
            <a:extLst>
              <a:ext uri="{FF2B5EF4-FFF2-40B4-BE49-F238E27FC236}">
                <a16:creationId xmlns:a16="http://schemas.microsoft.com/office/drawing/2014/main" id="{A8A69AF6-7130-D842-974D-EBA01E26BFDD}"/>
              </a:ext>
            </a:extLst>
          </p:cNvPr>
          <p:cNvSpPr txBox="1"/>
          <p:nvPr/>
        </p:nvSpPr>
        <p:spPr>
          <a:xfrm>
            <a:off x="3018186" y="3355455"/>
            <a:ext cx="4992136"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Helmholtz Free Energy and Entropy</a:t>
            </a:r>
          </a:p>
        </p:txBody>
      </p:sp>
      <p:sp>
        <p:nvSpPr>
          <p:cNvPr id="15" name="TextBox 14">
            <a:extLst>
              <a:ext uri="{FF2B5EF4-FFF2-40B4-BE49-F238E27FC236}">
                <a16:creationId xmlns:a16="http://schemas.microsoft.com/office/drawing/2014/main" id="{4272BD14-F096-1848-B683-CBC356B57C25}"/>
              </a:ext>
            </a:extLst>
          </p:cNvPr>
          <p:cNvSpPr txBox="1"/>
          <p:nvPr/>
        </p:nvSpPr>
        <p:spPr>
          <a:xfrm>
            <a:off x="2669057" y="4611604"/>
            <a:ext cx="5251623"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Boltzmann equation where Z is number of states</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(which depend on temperature and energy barriers)</a:t>
            </a:r>
          </a:p>
        </p:txBody>
      </p:sp>
      <p:sp>
        <p:nvSpPr>
          <p:cNvPr id="16" name="TextBox 15">
            <a:extLst>
              <a:ext uri="{FF2B5EF4-FFF2-40B4-BE49-F238E27FC236}">
                <a16:creationId xmlns:a16="http://schemas.microsoft.com/office/drawing/2014/main" id="{E9EE9F48-B510-D844-BF8D-C45EB4FE2534}"/>
              </a:ext>
            </a:extLst>
          </p:cNvPr>
          <p:cNvSpPr txBox="1"/>
          <p:nvPr/>
        </p:nvSpPr>
        <p:spPr>
          <a:xfrm>
            <a:off x="3422822" y="2347784"/>
            <a:ext cx="1289777"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For Butene</a:t>
            </a:r>
          </a:p>
        </p:txBody>
      </p:sp>
      <p:sp>
        <p:nvSpPr>
          <p:cNvPr id="17" name="TextBox 16">
            <a:extLst>
              <a:ext uri="{FF2B5EF4-FFF2-40B4-BE49-F238E27FC236}">
                <a16:creationId xmlns:a16="http://schemas.microsoft.com/office/drawing/2014/main" id="{B0AB9548-13E7-F745-89E5-AE7756F58BDC}"/>
              </a:ext>
            </a:extLst>
          </p:cNvPr>
          <p:cNvSpPr txBox="1"/>
          <p:nvPr/>
        </p:nvSpPr>
        <p:spPr>
          <a:xfrm>
            <a:off x="4038118" y="5661815"/>
            <a:ext cx="2151166"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U = F</a:t>
            </a:r>
            <a:r>
              <a:rPr lang="en-US" sz="2800" b="1" baseline="-25000" dirty="0">
                <a:latin typeface="Times New Roman" panose="02020603050405020304" pitchFamily="18" charset="0"/>
                <a:cs typeface="Times New Roman" panose="02020603050405020304" pitchFamily="18" charset="0"/>
              </a:rPr>
              <a:t>P</a:t>
            </a:r>
            <a:r>
              <a:rPr lang="en-US" sz="2800" b="1" dirty="0">
                <a:latin typeface="Times New Roman" panose="02020603050405020304" pitchFamily="18" charset="0"/>
                <a:cs typeface="Times New Roman" panose="02020603050405020304" pitchFamily="18" charset="0"/>
              </a:rPr>
              <a:t> + S</a:t>
            </a:r>
            <a:r>
              <a:rPr lang="en-US" sz="2800" b="1" baseline="-25000" dirty="0">
                <a:latin typeface="Times New Roman" panose="02020603050405020304" pitchFamily="18" charset="0"/>
                <a:cs typeface="Times New Roman" panose="02020603050405020304" pitchFamily="18" charset="0"/>
              </a:rPr>
              <a:t>P</a:t>
            </a:r>
            <a:r>
              <a:rPr lang="en-US" sz="2800" b="1" dirty="0">
                <a:latin typeface="Times New Roman" panose="02020603050405020304" pitchFamily="18" charset="0"/>
                <a:cs typeface="Times New Roman" panose="02020603050405020304" pitchFamily="18" charset="0"/>
              </a:rPr>
              <a:t>T</a:t>
            </a:r>
          </a:p>
        </p:txBody>
      </p:sp>
      <p:sp>
        <p:nvSpPr>
          <p:cNvPr id="18" name="TextBox 17">
            <a:extLst>
              <a:ext uri="{FF2B5EF4-FFF2-40B4-BE49-F238E27FC236}">
                <a16:creationId xmlns:a16="http://schemas.microsoft.com/office/drawing/2014/main" id="{79BCC5AD-C03E-4948-88FF-66791BF9C591}"/>
              </a:ext>
            </a:extLst>
          </p:cNvPr>
          <p:cNvSpPr txBox="1"/>
          <p:nvPr/>
        </p:nvSpPr>
        <p:spPr>
          <a:xfrm>
            <a:off x="7302478" y="5590754"/>
            <a:ext cx="960584"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-SUV</a:t>
            </a:r>
          </a:p>
          <a:p>
            <a:r>
              <a:rPr lang="en-US" dirty="0">
                <a:latin typeface="Times New Roman" panose="02020603050405020304" pitchFamily="18" charset="0"/>
                <a:cs typeface="Times New Roman" panose="02020603050405020304" pitchFamily="18" charset="0"/>
              </a:rPr>
              <a:t> H  A(F)</a:t>
            </a:r>
          </a:p>
          <a:p>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pGT</a:t>
            </a:r>
            <a:endParaRPr lang="en-US"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38283903-95CD-E544-B498-BD5E68DA70B8}"/>
              </a:ext>
            </a:extLst>
          </p:cNvPr>
          <p:cNvSpPr txBox="1"/>
          <p:nvPr/>
        </p:nvSpPr>
        <p:spPr>
          <a:xfrm>
            <a:off x="3967159" y="5195451"/>
            <a:ext cx="2295821"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Internal Energy</a:t>
            </a:r>
          </a:p>
        </p:txBody>
      </p:sp>
    </p:spTree>
    <p:extLst>
      <p:ext uri="{BB962C8B-B14F-4D97-AF65-F5344CB8AC3E}">
        <p14:creationId xmlns:p14="http://schemas.microsoft.com/office/powerpoint/2010/main" val="5662818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8B2810-E812-8E46-8364-B7F730C6BD16}"/>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68</a:t>
            </a:fld>
            <a:endParaRPr lang="en-US"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4903C45-0350-7A4E-B0D8-E1ABF90D4761}"/>
              </a:ext>
            </a:extLst>
          </p:cNvPr>
          <p:cNvSpPr txBox="1"/>
          <p:nvPr/>
        </p:nvSpPr>
        <p:spPr>
          <a:xfrm>
            <a:off x="3655461" y="247136"/>
            <a:ext cx="5219699"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Conformational Enthalpy of Polymers</a:t>
            </a:r>
          </a:p>
        </p:txBody>
      </p:sp>
      <p:sp>
        <p:nvSpPr>
          <p:cNvPr id="4" name="TextBox 3">
            <a:extLst>
              <a:ext uri="{FF2B5EF4-FFF2-40B4-BE49-F238E27FC236}">
                <a16:creationId xmlns:a16="http://schemas.microsoft.com/office/drawing/2014/main" id="{62740650-2468-9F4B-A385-8295ACAF7D58}"/>
              </a:ext>
            </a:extLst>
          </p:cNvPr>
          <p:cNvSpPr txBox="1"/>
          <p:nvPr/>
        </p:nvSpPr>
        <p:spPr>
          <a:xfrm>
            <a:off x="2669058" y="872531"/>
            <a:ext cx="766119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Rotational Isomeric State Model of </a:t>
            </a:r>
            <a:r>
              <a:rPr lang="en-US" dirty="0" err="1">
                <a:latin typeface="Times New Roman" panose="02020603050405020304" pitchFamily="18" charset="0"/>
                <a:cs typeface="Times New Roman" panose="02020603050405020304" pitchFamily="18" charset="0"/>
              </a:rPr>
              <a:t>Volkenstein</a:t>
            </a:r>
            <a:r>
              <a:rPr lang="en-US" dirty="0">
                <a:latin typeface="Times New Roman" panose="02020603050405020304" pitchFamily="18" charset="0"/>
                <a:cs typeface="Times New Roman" panose="02020603050405020304" pitchFamily="18" charset="0"/>
              </a:rPr>
              <a:t> and Paul Flory (Nobel Prize)</a:t>
            </a:r>
          </a:p>
        </p:txBody>
      </p:sp>
      <p:sp>
        <p:nvSpPr>
          <p:cNvPr id="5" name="TextBox 4">
            <a:extLst>
              <a:ext uri="{FF2B5EF4-FFF2-40B4-BE49-F238E27FC236}">
                <a16:creationId xmlns:a16="http://schemas.microsoft.com/office/drawing/2014/main" id="{45E1A58E-5396-4443-8DA5-6D6A43FA7CE9}"/>
              </a:ext>
            </a:extLst>
          </p:cNvPr>
          <p:cNvSpPr txBox="1"/>
          <p:nvPr/>
        </p:nvSpPr>
        <p:spPr>
          <a:xfrm>
            <a:off x="1664972" y="1405593"/>
            <a:ext cx="9343808" cy="147732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For a polymer with N carbons there are N-2 covalent bonds</a:t>
            </a:r>
          </a:p>
          <a:p>
            <a:r>
              <a:rPr lang="en-US" dirty="0">
                <a:latin typeface="Times New Roman" panose="02020603050405020304" pitchFamily="18" charset="0"/>
                <a:cs typeface="Times New Roman" panose="02020603050405020304" pitchFamily="18" charset="0"/>
              </a:rPr>
              <a:t>The number of discrete conformation states per chain is n</a:t>
            </a:r>
            <a:r>
              <a:rPr lang="en-US" baseline="30000" dirty="0">
                <a:latin typeface="Times New Roman" panose="02020603050405020304" pitchFamily="18" charset="0"/>
                <a:cs typeface="Times New Roman" panose="02020603050405020304" pitchFamily="18" charset="0"/>
              </a:rPr>
              <a:t>N-2</a:t>
            </a:r>
            <a:r>
              <a:rPr lang="en-US" dirty="0">
                <a:latin typeface="Times New Roman" panose="02020603050405020304" pitchFamily="18" charset="0"/>
                <a:cs typeface="Times New Roman" panose="02020603050405020304" pitchFamily="18" charset="0"/>
              </a:rPr>
              <a:t> where n is the number of discrete rotational states for the chain, </a:t>
            </a:r>
            <a:r>
              <a:rPr lang="en-US" dirty="0" err="1">
                <a:latin typeface="Times New Roman" panose="02020603050405020304" pitchFamily="18" charset="0"/>
                <a:cs typeface="Times New Roman" panose="02020603050405020304" pitchFamily="18" charset="0"/>
              </a:rPr>
              <a:t>tttt</a:t>
            </a:r>
            <a:r>
              <a:rPr lang="en-US" dirty="0">
                <a:latin typeface="Times New Roman" panose="02020603050405020304" pitchFamily="18" charset="0"/>
                <a:cs typeface="Times New Roman" panose="02020603050405020304" pitchFamily="18" charset="0"/>
              </a:rPr>
              <a:t>, g</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g</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g</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g</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g</a:t>
            </a:r>
            <a:r>
              <a:rPr lang="en-US" baseline="30000" dirty="0" err="1">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g</a:t>
            </a:r>
            <a:r>
              <a:rPr lang="en-US" baseline="30000" dirty="0" err="1">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g</a:t>
            </a:r>
            <a:r>
              <a:rPr lang="en-US" baseline="30000" dirty="0" err="1">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g</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g</a:t>
            </a:r>
            <a:r>
              <a:rPr lang="en-US" baseline="30000" dirty="0" err="1">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ttt</a:t>
            </a:r>
            <a:r>
              <a:rPr lang="en-US" dirty="0">
                <a:latin typeface="Times New Roman" panose="02020603050405020304" pitchFamily="18" charset="0"/>
                <a:cs typeface="Times New Roman" panose="02020603050405020304" pitchFamily="18" charset="0"/>
              </a:rPr>
              <a:t>, etc. for N = 4; N</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=1, N</a:t>
            </a:r>
            <a:r>
              <a:rPr lang="en-US" baseline="-25000" dirty="0">
                <a:latin typeface="Times New Roman" panose="02020603050405020304" pitchFamily="18" charset="0"/>
                <a:cs typeface="Times New Roman" panose="02020603050405020304" pitchFamily="18" charset="0"/>
              </a:rPr>
              <a:t>4</a:t>
            </a:r>
            <a:r>
              <a:rPr lang="en-US" dirty="0">
                <a:latin typeface="Times New Roman" panose="02020603050405020304" pitchFamily="18" charset="0"/>
                <a:cs typeface="Times New Roman" panose="02020603050405020304" pitchFamily="18" charset="0"/>
              </a:rPr>
              <a:t>=4, etc. assuming no end effects</a:t>
            </a:r>
            <a:endParaRPr lang="en-US" baseline="300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481F45F-A6C4-F643-AA00-7F3EFAB5376E}"/>
              </a:ext>
            </a:extLst>
          </p:cNvPr>
          <p:cNvPicPr>
            <a:picLocks noChangeAspect="1"/>
          </p:cNvPicPr>
          <p:nvPr/>
        </p:nvPicPr>
        <p:blipFill>
          <a:blip r:embed="rId2"/>
          <a:stretch>
            <a:fillRect/>
          </a:stretch>
        </p:blipFill>
        <p:spPr>
          <a:xfrm>
            <a:off x="1820633" y="2691686"/>
            <a:ext cx="8597900" cy="1155700"/>
          </a:xfrm>
          <a:prstGeom prst="rect">
            <a:avLst/>
          </a:prstGeom>
        </p:spPr>
      </p:pic>
      <p:pic>
        <p:nvPicPr>
          <p:cNvPr id="11" name="Picture 10">
            <a:extLst>
              <a:ext uri="{FF2B5EF4-FFF2-40B4-BE49-F238E27FC236}">
                <a16:creationId xmlns:a16="http://schemas.microsoft.com/office/drawing/2014/main" id="{D09C4023-447A-D94A-94FE-5F49BA43BFB5}"/>
              </a:ext>
            </a:extLst>
          </p:cNvPr>
          <p:cNvPicPr>
            <a:picLocks noChangeAspect="1"/>
          </p:cNvPicPr>
          <p:nvPr/>
        </p:nvPicPr>
        <p:blipFill>
          <a:blip r:embed="rId3"/>
          <a:stretch>
            <a:fillRect/>
          </a:stretch>
        </p:blipFill>
        <p:spPr>
          <a:xfrm>
            <a:off x="2484345" y="4169014"/>
            <a:ext cx="6819900" cy="1358900"/>
          </a:xfrm>
          <a:prstGeom prst="rect">
            <a:avLst/>
          </a:prstGeom>
        </p:spPr>
      </p:pic>
      <p:sp>
        <p:nvSpPr>
          <p:cNvPr id="12" name="TextBox 11">
            <a:extLst>
              <a:ext uri="{FF2B5EF4-FFF2-40B4-BE49-F238E27FC236}">
                <a16:creationId xmlns:a16="http://schemas.microsoft.com/office/drawing/2014/main" id="{F05E398A-E627-7D4B-A08D-238052EF9D0C}"/>
              </a:ext>
            </a:extLst>
          </p:cNvPr>
          <p:cNvSpPr txBox="1"/>
          <p:nvPr/>
        </p:nvSpPr>
        <p:spPr>
          <a:xfrm>
            <a:off x="4437529" y="3856474"/>
            <a:ext cx="2599943"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Average rotational angle</a:t>
            </a:r>
          </a:p>
        </p:txBody>
      </p:sp>
      <p:pic>
        <p:nvPicPr>
          <p:cNvPr id="16" name="Picture 15">
            <a:extLst>
              <a:ext uri="{FF2B5EF4-FFF2-40B4-BE49-F238E27FC236}">
                <a16:creationId xmlns:a16="http://schemas.microsoft.com/office/drawing/2014/main" id="{00E5E60C-7581-4F4B-8AFC-58C31DABC479}"/>
              </a:ext>
            </a:extLst>
          </p:cNvPr>
          <p:cNvPicPr>
            <a:picLocks noChangeAspect="1"/>
          </p:cNvPicPr>
          <p:nvPr/>
        </p:nvPicPr>
        <p:blipFill>
          <a:blip r:embed="rId4"/>
          <a:stretch>
            <a:fillRect/>
          </a:stretch>
        </p:blipFill>
        <p:spPr>
          <a:xfrm>
            <a:off x="2852645" y="5426075"/>
            <a:ext cx="6083300" cy="1295400"/>
          </a:xfrm>
          <a:prstGeom prst="rect">
            <a:avLst/>
          </a:prstGeom>
        </p:spPr>
      </p:pic>
      <p:sp>
        <p:nvSpPr>
          <p:cNvPr id="17" name="TextBox 16">
            <a:extLst>
              <a:ext uri="{FF2B5EF4-FFF2-40B4-BE49-F238E27FC236}">
                <a16:creationId xmlns:a16="http://schemas.microsoft.com/office/drawing/2014/main" id="{BE9FB46A-CECB-CF48-ADFD-21E0138B6B00}"/>
              </a:ext>
            </a:extLst>
          </p:cNvPr>
          <p:cNvSpPr txBox="1"/>
          <p:nvPr/>
        </p:nvSpPr>
        <p:spPr>
          <a:xfrm>
            <a:off x="855545" y="5710019"/>
            <a:ext cx="1930176"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Characteristic Ratio</a:t>
            </a:r>
          </a:p>
        </p:txBody>
      </p:sp>
      <p:sp>
        <p:nvSpPr>
          <p:cNvPr id="18" name="TextBox 17">
            <a:extLst>
              <a:ext uri="{FF2B5EF4-FFF2-40B4-BE49-F238E27FC236}">
                <a16:creationId xmlns:a16="http://schemas.microsoft.com/office/drawing/2014/main" id="{27A9F0BE-31C9-C64B-A455-FCFD9C0BFD11}"/>
              </a:ext>
            </a:extLst>
          </p:cNvPr>
          <p:cNvSpPr txBox="1"/>
          <p:nvPr/>
        </p:nvSpPr>
        <p:spPr>
          <a:xfrm>
            <a:off x="9394116" y="5294520"/>
            <a:ext cx="2797884" cy="1477328"/>
          </a:xfrm>
          <a:prstGeom prst="rect">
            <a:avLst/>
          </a:prstGeom>
          <a:noFill/>
        </p:spPr>
        <p:txBody>
          <a:bodyPr wrap="square" rtlCol="0">
            <a:spAutoFit/>
          </a:bodyPr>
          <a:lstStyle/>
          <a:p>
            <a:r>
              <a:rPr lang="en-US">
                <a:latin typeface="Symbol" pitchFamily="2" charset="2"/>
                <a:cs typeface="Times New Roman" panose="02020603050405020304" pitchFamily="18" charset="0"/>
              </a:rPr>
              <a:t>q</a:t>
            </a:r>
            <a:r>
              <a:rPr lang="en-US">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is the bond angle</a:t>
            </a:r>
          </a:p>
          <a:p>
            <a:r>
              <a:rPr lang="en-US" dirty="0">
                <a:latin typeface="Times New Roman" panose="02020603050405020304" pitchFamily="18" charset="0"/>
                <a:cs typeface="Times New Roman" panose="02020603050405020304" pitchFamily="18" charset="0"/>
              </a:rPr>
              <a:t>180°-109° = 71°</a:t>
            </a:r>
          </a:p>
          <a:p>
            <a:r>
              <a:rPr lang="en-US" dirty="0" err="1">
                <a:latin typeface="Times New Roman" panose="02020603050405020304" pitchFamily="18" charset="0"/>
                <a:cs typeface="Times New Roman" panose="02020603050405020304" pitchFamily="18" charset="0"/>
              </a:rPr>
              <a:t>E</a:t>
            </a:r>
            <a:r>
              <a:rPr lang="en-US" baseline="-25000" dirty="0" err="1">
                <a:latin typeface="Times New Roman" panose="02020603050405020304" pitchFamily="18" charset="0"/>
                <a:cs typeface="Times New Roman" panose="02020603050405020304" pitchFamily="18" charset="0"/>
              </a:rPr>
              <a:t>g</a:t>
            </a:r>
            <a:r>
              <a:rPr lang="en-US" baseline="-25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 2100 J/mole</a:t>
            </a:r>
          </a:p>
          <a:p>
            <a:r>
              <a:rPr lang="en-US" dirty="0">
                <a:latin typeface="Times New Roman" panose="02020603050405020304" pitchFamily="18" charset="0"/>
                <a:cs typeface="Times New Roman" panose="02020603050405020304" pitchFamily="18" charset="0"/>
              </a:rPr>
              <a:t>C</a:t>
            </a:r>
            <a:r>
              <a:rPr lang="en-US" baseline="-25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 3.6</a:t>
            </a:r>
          </a:p>
          <a:p>
            <a:r>
              <a:rPr lang="en-US" dirty="0">
                <a:latin typeface="Times New Roman" panose="02020603050405020304" pitchFamily="18" charset="0"/>
                <a:cs typeface="Times New Roman" panose="02020603050405020304" pitchFamily="18" charset="0"/>
              </a:rPr>
              <a:t>Exp. 6.7</a:t>
            </a:r>
          </a:p>
        </p:txBody>
      </p:sp>
    </p:spTree>
    <p:extLst>
      <p:ext uri="{BB962C8B-B14F-4D97-AF65-F5344CB8AC3E}">
        <p14:creationId xmlns:p14="http://schemas.microsoft.com/office/powerpoint/2010/main" val="7218164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EE5E22-9765-2641-8821-1F55A1791E28}"/>
              </a:ext>
            </a:extLst>
          </p:cNvPr>
          <p:cNvSpPr>
            <a:spLocks noGrp="1"/>
          </p:cNvSpPr>
          <p:nvPr>
            <p:ph type="sldNum" sz="quarter" idx="12"/>
          </p:nvPr>
        </p:nvSpPr>
        <p:spPr/>
        <p:txBody>
          <a:bodyPr/>
          <a:lstStyle/>
          <a:p>
            <a:fld id="{A9BA3742-A031-AB4B-BFFE-24095D5D1789}" type="slidenum">
              <a:rPr lang="en-US" smtClean="0"/>
              <a:t>69</a:t>
            </a:fld>
            <a:endParaRPr lang="en-US"/>
          </a:p>
        </p:txBody>
      </p:sp>
    </p:spTree>
    <p:extLst>
      <p:ext uri="{BB962C8B-B14F-4D97-AF65-F5344CB8AC3E}">
        <p14:creationId xmlns:p14="http://schemas.microsoft.com/office/powerpoint/2010/main" val="1111660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2ACC503-CCC0-B24A-BBC7-24B8FC6C9A5F}"/>
              </a:ext>
            </a:extLst>
          </p:cNvPr>
          <p:cNvSpPr txBox="1"/>
          <p:nvPr/>
        </p:nvSpPr>
        <p:spPr>
          <a:xfrm>
            <a:off x="3555051" y="546931"/>
            <a:ext cx="291137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Ellingham Diagrams</a:t>
            </a:r>
          </a:p>
        </p:txBody>
      </p:sp>
      <p:sp>
        <p:nvSpPr>
          <p:cNvPr id="11" name="Slide Number Placeholder 10">
            <a:extLst>
              <a:ext uri="{FF2B5EF4-FFF2-40B4-BE49-F238E27FC236}">
                <a16:creationId xmlns:a16="http://schemas.microsoft.com/office/drawing/2014/main" id="{E84FFC91-BADE-6D48-9CD8-3DA3EE6E09A9}"/>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7</a:t>
            </a:fld>
            <a:endParaRPr lang="en-US">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5C3DFE25-7DB9-2F7F-EBAC-7A32EA68A9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0"/>
            <a:ext cx="60944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340A65C-145B-9D90-5788-64412AD5DC42}"/>
              </a:ext>
            </a:extLst>
          </p:cNvPr>
          <p:cNvSpPr txBox="1"/>
          <p:nvPr/>
        </p:nvSpPr>
        <p:spPr>
          <a:xfrm>
            <a:off x="437326" y="306957"/>
            <a:ext cx="2452915" cy="3231654"/>
          </a:xfrm>
          <a:prstGeom prst="rect">
            <a:avLst/>
          </a:prstGeom>
          <a:noFill/>
        </p:spPr>
        <p:txBody>
          <a:bodyPr wrap="square" rtlCol="0">
            <a:spAutoFit/>
          </a:bodyPr>
          <a:lstStyle/>
          <a:p>
            <a:r>
              <a:rPr lang="en-US" dirty="0"/>
              <a:t>3. Ratio of CO/CO</a:t>
            </a:r>
            <a:r>
              <a:rPr lang="en-US" baseline="-25000" dirty="0"/>
              <a:t>2</a:t>
            </a:r>
            <a:r>
              <a:rPr lang="en-US" dirty="0"/>
              <a:t> Needed for Reduction with Carbon</a:t>
            </a:r>
            <a:endParaRPr lang="en-US" baseline="-25000" dirty="0"/>
          </a:p>
          <a:p>
            <a:endParaRPr lang="en-US" baseline="-25000" dirty="0"/>
          </a:p>
          <a:p>
            <a:endParaRPr lang="en-US" baseline="-25000" dirty="0"/>
          </a:p>
          <a:p>
            <a:r>
              <a:rPr lang="en-US" dirty="0"/>
              <a:t>To reduce an oxide, you need a minimum CO/CO</a:t>
            </a:r>
            <a:r>
              <a:rPr lang="en-US" baseline="-25000" dirty="0"/>
              <a:t>2</a:t>
            </a:r>
            <a:r>
              <a:rPr lang="en-US" dirty="0"/>
              <a:t> ratio</a:t>
            </a:r>
          </a:p>
          <a:p>
            <a:endParaRPr lang="en-US" dirty="0"/>
          </a:p>
          <a:p>
            <a:r>
              <a:rPr lang="en-US" dirty="0"/>
              <a:t>To reduce Al at 1600°C you need a CO/CO</a:t>
            </a:r>
            <a:r>
              <a:rPr lang="en-US" baseline="-25000" dirty="0"/>
              <a:t>2 </a:t>
            </a:r>
            <a:r>
              <a:rPr lang="en-US" dirty="0"/>
              <a:t>ratio greater than 5x10</a:t>
            </a:r>
            <a:r>
              <a:rPr lang="en-US" baseline="30000" dirty="0"/>
              <a:t>7</a:t>
            </a:r>
          </a:p>
        </p:txBody>
      </p:sp>
      <p:cxnSp>
        <p:nvCxnSpPr>
          <p:cNvPr id="3" name="Straight Arrow Connector 2">
            <a:extLst>
              <a:ext uri="{FF2B5EF4-FFF2-40B4-BE49-F238E27FC236}">
                <a16:creationId xmlns:a16="http://schemas.microsoft.com/office/drawing/2014/main" id="{66451313-4A96-3942-475B-250D7855F836}"/>
              </a:ext>
            </a:extLst>
          </p:cNvPr>
          <p:cNvCxnSpPr>
            <a:cxnSpLocks/>
          </p:cNvCxnSpPr>
          <p:nvPr/>
        </p:nvCxnSpPr>
        <p:spPr>
          <a:xfrm>
            <a:off x="3446585" y="3103685"/>
            <a:ext cx="4950069" cy="90560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A169D904-46D9-9179-9E85-CC5529F78DD5}"/>
              </a:ext>
            </a:extLst>
          </p:cNvPr>
          <p:cNvSpPr/>
          <p:nvPr/>
        </p:nvSpPr>
        <p:spPr>
          <a:xfrm>
            <a:off x="6348046" y="3429000"/>
            <a:ext cx="580292" cy="536331"/>
          </a:xfrm>
          <a:prstGeom prst="ellipse">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6944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2ACC503-CCC0-B24A-BBC7-24B8FC6C9A5F}"/>
              </a:ext>
            </a:extLst>
          </p:cNvPr>
          <p:cNvSpPr txBox="1"/>
          <p:nvPr/>
        </p:nvSpPr>
        <p:spPr>
          <a:xfrm>
            <a:off x="3555051" y="546931"/>
            <a:ext cx="291137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Ellingham Diagrams</a:t>
            </a:r>
          </a:p>
        </p:txBody>
      </p:sp>
      <p:sp>
        <p:nvSpPr>
          <p:cNvPr id="11" name="Slide Number Placeholder 10">
            <a:extLst>
              <a:ext uri="{FF2B5EF4-FFF2-40B4-BE49-F238E27FC236}">
                <a16:creationId xmlns:a16="http://schemas.microsoft.com/office/drawing/2014/main" id="{E84FFC91-BADE-6D48-9CD8-3DA3EE6E09A9}"/>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8</a:t>
            </a:fld>
            <a:endParaRPr lang="en-US">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D898E0B6-5686-3840-9545-9C5B7727BF10}"/>
              </a:ext>
            </a:extLst>
          </p:cNvPr>
          <p:cNvPicPr>
            <a:picLocks noChangeAspect="1"/>
          </p:cNvPicPr>
          <p:nvPr/>
        </p:nvPicPr>
        <p:blipFill>
          <a:blip r:embed="rId2"/>
          <a:stretch>
            <a:fillRect/>
          </a:stretch>
        </p:blipFill>
        <p:spPr>
          <a:xfrm>
            <a:off x="1564341" y="1144409"/>
            <a:ext cx="7772400" cy="3134829"/>
          </a:xfrm>
          <a:prstGeom prst="rect">
            <a:avLst/>
          </a:prstGeom>
        </p:spPr>
      </p:pic>
      <p:pic>
        <p:nvPicPr>
          <p:cNvPr id="3" name="Picture 2">
            <a:extLst>
              <a:ext uri="{FF2B5EF4-FFF2-40B4-BE49-F238E27FC236}">
                <a16:creationId xmlns:a16="http://schemas.microsoft.com/office/drawing/2014/main" id="{3A7C9F13-B119-11C7-F76B-C2744AFD9D72}"/>
              </a:ext>
            </a:extLst>
          </p:cNvPr>
          <p:cNvPicPr>
            <a:picLocks noChangeAspect="1"/>
          </p:cNvPicPr>
          <p:nvPr/>
        </p:nvPicPr>
        <p:blipFill>
          <a:blip r:embed="rId3"/>
          <a:stretch>
            <a:fillRect/>
          </a:stretch>
        </p:blipFill>
        <p:spPr>
          <a:xfrm>
            <a:off x="2424953" y="4239694"/>
            <a:ext cx="7772400" cy="2481781"/>
          </a:xfrm>
          <a:prstGeom prst="rect">
            <a:avLst/>
          </a:prstGeom>
        </p:spPr>
      </p:pic>
    </p:spTree>
    <p:extLst>
      <p:ext uri="{BB962C8B-B14F-4D97-AF65-F5344CB8AC3E}">
        <p14:creationId xmlns:p14="http://schemas.microsoft.com/office/powerpoint/2010/main" val="344406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F762D2-AB89-AF42-8C1A-24BE3A70F8BF}"/>
              </a:ext>
            </a:extLst>
          </p:cNvPr>
          <p:cNvSpPr txBox="1"/>
          <p:nvPr/>
        </p:nvSpPr>
        <p:spPr>
          <a:xfrm flipH="1">
            <a:off x="2381250" y="-14774"/>
            <a:ext cx="7797111" cy="830997"/>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Relative magnitude of heat of formation from elements, oxides, heat of fusion, heat of transition</a:t>
            </a:r>
          </a:p>
        </p:txBody>
      </p:sp>
      <p:sp>
        <p:nvSpPr>
          <p:cNvPr id="10" name="Slide Number Placeholder 9">
            <a:extLst>
              <a:ext uri="{FF2B5EF4-FFF2-40B4-BE49-F238E27FC236}">
                <a16:creationId xmlns:a16="http://schemas.microsoft.com/office/drawing/2014/main" id="{C4B81941-C732-314B-B4B2-0AAD1651AD2B}"/>
              </a:ext>
            </a:extLst>
          </p:cNvPr>
          <p:cNvSpPr>
            <a:spLocks noGrp="1"/>
          </p:cNvSpPr>
          <p:nvPr>
            <p:ph type="sldNum" sz="quarter" idx="12"/>
          </p:nvPr>
        </p:nvSpPr>
        <p:spPr/>
        <p:txBody>
          <a:bodyPr/>
          <a:lstStyle/>
          <a:p>
            <a:fld id="{A9BA3742-A031-AB4B-BFFE-24095D5D1789}" type="slidenum">
              <a:rPr lang="en-US" smtClean="0">
                <a:latin typeface="Times New Roman" panose="02020603050405020304" pitchFamily="18" charset="0"/>
                <a:cs typeface="Times New Roman" panose="02020603050405020304" pitchFamily="18" charset="0"/>
              </a:rPr>
              <a:t>9</a:t>
            </a:fld>
            <a:endParaRPr lang="en-US">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45B0B042-0117-3DEB-2B2B-6D5562808F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0750" y="4222750"/>
            <a:ext cx="2046390" cy="22200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E0878A9-F7B4-A90A-DF83-B8B53AB2047F}"/>
              </a:ext>
            </a:extLst>
          </p:cNvPr>
          <p:cNvSpPr txBox="1"/>
          <p:nvPr/>
        </p:nvSpPr>
        <p:spPr>
          <a:xfrm>
            <a:off x="10342179" y="3759450"/>
            <a:ext cx="77457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Spinel</a:t>
            </a:r>
          </a:p>
        </p:txBody>
      </p:sp>
      <p:pic>
        <p:nvPicPr>
          <p:cNvPr id="1028" name="Picture 4" descr="Dan Shim's Images">
            <a:extLst>
              <a:ext uri="{FF2B5EF4-FFF2-40B4-BE49-F238E27FC236}">
                <a16:creationId xmlns:a16="http://schemas.microsoft.com/office/drawing/2014/main" id="{8D56D9EC-4497-197E-BA48-EBC5E73610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498"/>
          <a:stretch/>
        </p:blipFill>
        <p:spPr bwMode="auto">
          <a:xfrm>
            <a:off x="233418" y="4288453"/>
            <a:ext cx="2541314" cy="25695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EF9277A-E2BA-1D04-9B68-22B95002DD2D}"/>
              </a:ext>
            </a:extLst>
          </p:cNvPr>
          <p:cNvPicPr>
            <a:picLocks noChangeAspect="1"/>
          </p:cNvPicPr>
          <p:nvPr/>
        </p:nvPicPr>
        <p:blipFill>
          <a:blip r:embed="rId4"/>
          <a:stretch>
            <a:fillRect/>
          </a:stretch>
        </p:blipFill>
        <p:spPr>
          <a:xfrm>
            <a:off x="790161" y="1517288"/>
            <a:ext cx="7429500" cy="2070100"/>
          </a:xfrm>
          <a:prstGeom prst="rect">
            <a:avLst/>
          </a:prstGeom>
        </p:spPr>
      </p:pic>
      <p:sp>
        <p:nvSpPr>
          <p:cNvPr id="6" name="TextBox 5">
            <a:extLst>
              <a:ext uri="{FF2B5EF4-FFF2-40B4-BE49-F238E27FC236}">
                <a16:creationId xmlns:a16="http://schemas.microsoft.com/office/drawing/2014/main" id="{A0AE28AE-8F1E-BD55-EBF4-EC06660125C1}"/>
              </a:ext>
            </a:extLst>
          </p:cNvPr>
          <p:cNvSpPr txBox="1"/>
          <p:nvPr/>
        </p:nvSpPr>
        <p:spPr>
          <a:xfrm>
            <a:off x="1134422" y="3828288"/>
            <a:ext cx="87716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Olivine</a:t>
            </a:r>
          </a:p>
        </p:txBody>
      </p:sp>
      <p:pic>
        <p:nvPicPr>
          <p:cNvPr id="7" name="Picture 6">
            <a:extLst>
              <a:ext uri="{FF2B5EF4-FFF2-40B4-BE49-F238E27FC236}">
                <a16:creationId xmlns:a16="http://schemas.microsoft.com/office/drawing/2014/main" id="{AF952FA7-FC4B-7FDC-06E8-3BE67F20396E}"/>
              </a:ext>
            </a:extLst>
          </p:cNvPr>
          <p:cNvPicPr>
            <a:picLocks noChangeAspect="1"/>
          </p:cNvPicPr>
          <p:nvPr/>
        </p:nvPicPr>
        <p:blipFill>
          <a:blip r:embed="rId5"/>
          <a:stretch>
            <a:fillRect/>
          </a:stretch>
        </p:blipFill>
        <p:spPr>
          <a:xfrm>
            <a:off x="4512140" y="3575860"/>
            <a:ext cx="2266627" cy="3145615"/>
          </a:xfrm>
          <a:prstGeom prst="rect">
            <a:avLst/>
          </a:prstGeom>
        </p:spPr>
      </p:pic>
      <p:sp>
        <p:nvSpPr>
          <p:cNvPr id="8" name="TextBox 7">
            <a:extLst>
              <a:ext uri="{FF2B5EF4-FFF2-40B4-BE49-F238E27FC236}">
                <a16:creationId xmlns:a16="http://schemas.microsoft.com/office/drawing/2014/main" id="{CFBB3137-A107-4C9F-D0D9-26FDEFD940EE}"/>
              </a:ext>
            </a:extLst>
          </p:cNvPr>
          <p:cNvSpPr txBox="1"/>
          <p:nvPr/>
        </p:nvSpPr>
        <p:spPr>
          <a:xfrm>
            <a:off x="6778767" y="4197620"/>
            <a:ext cx="77457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Spinel</a:t>
            </a:r>
          </a:p>
        </p:txBody>
      </p:sp>
      <p:sp>
        <p:nvSpPr>
          <p:cNvPr id="9" name="TextBox 8">
            <a:extLst>
              <a:ext uri="{FF2B5EF4-FFF2-40B4-BE49-F238E27FC236}">
                <a16:creationId xmlns:a16="http://schemas.microsoft.com/office/drawing/2014/main" id="{D496146F-2495-3ED4-55DD-7CCC192B10A6}"/>
              </a:ext>
            </a:extLst>
          </p:cNvPr>
          <p:cNvSpPr txBox="1"/>
          <p:nvPr/>
        </p:nvSpPr>
        <p:spPr>
          <a:xfrm>
            <a:off x="7013569" y="5635382"/>
            <a:ext cx="311304" cy="369332"/>
          </a:xfrm>
          <a:prstGeom prst="rect">
            <a:avLst/>
          </a:prstGeom>
          <a:noFill/>
        </p:spPr>
        <p:txBody>
          <a:bodyPr wrap="none" rtlCol="0">
            <a:spAutoFit/>
          </a:bodyPr>
          <a:lstStyle/>
          <a:p>
            <a:r>
              <a:rPr lang="en-US" dirty="0">
                <a:latin typeface="Symbol" pitchFamily="2" charset="2"/>
                <a:cs typeface="Times New Roman" panose="02020603050405020304" pitchFamily="18" charset="0"/>
              </a:rPr>
              <a:t>b</a:t>
            </a:r>
          </a:p>
        </p:txBody>
      </p:sp>
      <p:sp>
        <p:nvSpPr>
          <p:cNvPr id="11" name="TextBox 10">
            <a:extLst>
              <a:ext uri="{FF2B5EF4-FFF2-40B4-BE49-F238E27FC236}">
                <a16:creationId xmlns:a16="http://schemas.microsoft.com/office/drawing/2014/main" id="{9820A333-F0BF-4819-ACC0-893C34EDFD22}"/>
              </a:ext>
            </a:extLst>
          </p:cNvPr>
          <p:cNvSpPr txBox="1"/>
          <p:nvPr/>
        </p:nvSpPr>
        <p:spPr>
          <a:xfrm>
            <a:off x="8219661" y="6231835"/>
            <a:ext cx="184731" cy="369332"/>
          </a:xfrm>
          <a:prstGeom prst="rect">
            <a:avLst/>
          </a:prstGeom>
          <a:noFill/>
        </p:spPr>
        <p:txBody>
          <a:bodyPr wrap="none" rtlCol="0">
            <a:spAutoFit/>
          </a:bodyPr>
          <a:lstStyle/>
          <a:p>
            <a:endParaRPr lang="en-US" dirty="0"/>
          </a:p>
        </p:txBody>
      </p:sp>
      <p:pic>
        <p:nvPicPr>
          <p:cNvPr id="2" name="Picture 2" descr="SPINELS (Normal or Inverse) - All 'Bout Chemistry">
            <a:extLst>
              <a:ext uri="{FF2B5EF4-FFF2-40B4-BE49-F238E27FC236}">
                <a16:creationId xmlns:a16="http://schemas.microsoft.com/office/drawing/2014/main" id="{C131164B-D406-AF05-1122-D03B09D1BF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64179" y="1448816"/>
            <a:ext cx="3556000" cy="203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10247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39565</TotalTime>
  <Words>3156</Words>
  <Application>Microsoft Macintosh PowerPoint</Application>
  <PresentationFormat>Widescreen</PresentationFormat>
  <Paragraphs>430</Paragraphs>
  <Slides>69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69</vt:i4>
      </vt:variant>
    </vt:vector>
  </HeadingPairs>
  <TitlesOfParts>
    <vt:vector size="76" baseType="lpstr">
      <vt:lpstr>Arial</vt:lpstr>
      <vt:lpstr>Calibri</vt:lpstr>
      <vt:lpstr>Calibri Light</vt:lpstr>
      <vt:lpstr>Google Sans</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beaucage</dc:creator>
  <cp:lastModifiedBy>Beaucage, Gregory (beaucag)</cp:lastModifiedBy>
  <cp:revision>119</cp:revision>
  <cp:lastPrinted>2022-10-13T15:43:41Z</cp:lastPrinted>
  <dcterms:created xsi:type="dcterms:W3CDTF">2020-10-22T01:31:50Z</dcterms:created>
  <dcterms:modified xsi:type="dcterms:W3CDTF">2024-10-29T14:59:25Z</dcterms:modified>
</cp:coreProperties>
</file>